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DC"/>
    <a:srgbClr val="002879"/>
    <a:srgbClr val="002570"/>
    <a:srgbClr val="5B052C"/>
    <a:srgbClr val="FF00FF"/>
    <a:srgbClr val="175A68"/>
    <a:srgbClr val="144856"/>
    <a:srgbClr val="FE5E00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0779F-BDCE-40B2-843B-10E449C527B0}" v="7" dt="2019-11-03T21:26:45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42" d="100"/>
          <a:sy n="42" d="100"/>
        </p:scale>
        <p:origin x="2286" y="84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83144" y="222240"/>
            <a:ext cx="9366739" cy="17191851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65661" y="4469147"/>
            <a:ext cx="2817916" cy="227665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71292" y="4190813"/>
            <a:ext cx="5827821" cy="6227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5222010" y="1122248"/>
            <a:ext cx="2627240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</p:txBody>
      </p:sp>
      <p:sp>
        <p:nvSpPr>
          <p:cNvPr id="91" name="Rectangle 90"/>
          <p:cNvSpPr/>
          <p:nvPr/>
        </p:nvSpPr>
        <p:spPr>
          <a:xfrm>
            <a:off x="4163329" y="1580309"/>
            <a:ext cx="45361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GCSE COMPUTER SCIENCE - LEARNING JOURNEY</a:t>
            </a:r>
          </a:p>
        </p:txBody>
      </p:sp>
      <p:sp>
        <p:nvSpPr>
          <p:cNvPr id="93" name="AutoShape 130" descr="Image result for tuxford academ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2" name="Picture 52">
            <a:extLst>
              <a:ext uri="{FF2B5EF4-FFF2-40B4-BE49-F238E27FC236}">
                <a16:creationId xmlns:a16="http://schemas.microsoft.com/office/drawing/2014/main" id="{1A44ACE7-A022-4FA3-8B39-B4B6F0669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495" y="15975222"/>
            <a:ext cx="673450" cy="6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3A11BB7-9A0F-4F63-AC16-6B68523F8214}"/>
              </a:ext>
            </a:extLst>
          </p:cNvPr>
          <p:cNvSpPr txBox="1"/>
          <p:nvPr/>
        </p:nvSpPr>
        <p:spPr>
          <a:xfrm>
            <a:off x="1299041" y="16173967"/>
            <a:ext cx="1321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ea typeface="Verdana" panose="020B0604030504040204" pitchFamily="34" charset="0"/>
              </a:rPr>
              <a:t>START OF GCSE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7810939" y="11488170"/>
            <a:ext cx="1813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1.2 Data Representation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How do computers represent data?  Convert between denary, binary &amp; hex.  Add binary numbers.  Character sets and why they are used.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155545" y="7207348"/>
            <a:ext cx="1469996" cy="1210316"/>
            <a:chOff x="4192816" y="11672950"/>
            <a:chExt cx="1469996" cy="1210316"/>
          </a:xfrm>
        </p:grpSpPr>
        <p:pic>
          <p:nvPicPr>
            <p:cNvPr id="201" name="Picture 200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2816" y="11672950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 rot="20815706">
              <a:off x="4298473" y="12015055"/>
              <a:ext cx="12586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PAPER 2;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373707" y="14062332"/>
            <a:ext cx="1469996" cy="1210316"/>
            <a:chOff x="4018107" y="13694032"/>
            <a:chExt cx="1469996" cy="1210316"/>
          </a:xfrm>
        </p:grpSpPr>
        <p:pic>
          <p:nvPicPr>
            <p:cNvPr id="48" name="Picture 47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8107" y="13694032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 rot="20815706">
              <a:off x="4139639" y="14004388"/>
              <a:ext cx="12586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PAPER 1; 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6222883" y="13679986"/>
            <a:ext cx="181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1.2 Memory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is the purpose of RAM and ROM? What are the differences between RAM and ROM?  Why do we need virtual memory? What is flash memory?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7539971" y="15819603"/>
            <a:ext cx="1813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1.1 Systems Architecture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is the CPU?  How does it function?  What are the components it is made of? What are the common characteristics which affect performance?  What are embedded systems?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6635050" y="12092325"/>
            <a:ext cx="1813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1.2 Storage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Why do we need secondary storage?  What are optical, magnetic and solid state storage?  How is each suitable for different purposes?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4392156" y="9249032"/>
            <a:ext cx="9091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1.6 Ethical, Legal and Cultural Concerns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are the issues created and addressed by technology?  How does technology impact on key stakeholders?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5165887" y="9854245"/>
            <a:ext cx="181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2.1 Algorithms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Using abstraction, decomposition and algorithmic thinking to define a problem. How to efficiently search and sort data.  Writing algorithms using Python.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6305237" y="7560949"/>
            <a:ext cx="1460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2.2 Programming Fundamentals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Storing data using appropriate data types.  Using sequence, selection and iteration.  Using SQL to search for data.  Using arrays to store data.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2677925" y="7083055"/>
            <a:ext cx="1734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2.3 Producing Robust Programs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Understanding why defensive programming is necessary.   Creating code which is easy to maintain. The purpose of testing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3746968" y="5594755"/>
            <a:ext cx="1869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2.5 Programming languages and IDEs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is the purpose of a translator?  What are the characteristics of compilers, interpreters and assemblers?  Tools in an IDE.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4470401" y="12242801"/>
            <a:ext cx="1872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1.3 Wired &amp; Wireless Networks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are LANS &amp; WANs? What factors affect the performance of networks?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1790700" y="12000596"/>
            <a:ext cx="2082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1.3 Network Topology, Protocol and Layers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are the properties of star and mesh topologies.  Why and for what purposes are protocols used?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3854050-DFA9-7C43-ADFF-C58DD8789F26}"/>
              </a:ext>
            </a:extLst>
          </p:cNvPr>
          <p:cNvCxnSpPr>
            <a:cxnSpLocks/>
          </p:cNvCxnSpPr>
          <p:nvPr/>
        </p:nvCxnSpPr>
        <p:spPr>
          <a:xfrm>
            <a:off x="2957444" y="6706549"/>
            <a:ext cx="2428" cy="250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 flipV="1">
            <a:off x="1459478" y="7119856"/>
            <a:ext cx="204320" cy="1797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420351" y="10325626"/>
            <a:ext cx="1260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1.4 System Security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forms of attack happen to computers and networks. How to prevent attacks.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300697" y="6182816"/>
            <a:ext cx="1330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2.4 Computational Logic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Creating simple logic diagrams.  Creating truth tables.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2348450" y="9938030"/>
            <a:ext cx="1260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1.5 System Software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What are operating systems?  What is utility software?</a:t>
            </a:r>
          </a:p>
        </p:txBody>
      </p:sp>
      <p:pic>
        <p:nvPicPr>
          <p:cNvPr id="1032" name="Picture 8" descr="https://static.thenounproject.com/png/2730908-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898" y="15266527"/>
            <a:ext cx="561167" cy="56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tatic.thenounproject.com/png/1771785-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778" y="11633926"/>
            <a:ext cx="535228" cy="53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tatic.thenounproject.com/png/2077342-2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650" y="14165826"/>
            <a:ext cx="640662" cy="64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tatic.thenounproject.com/png/1997543-20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150" y="5671188"/>
            <a:ext cx="416596" cy="41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static.thenounproject.com/png/1706924-20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658" y="10959450"/>
            <a:ext cx="577836" cy="57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static.thenounproject.com/png/1988856-2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372" y="11731974"/>
            <a:ext cx="535467" cy="53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static.thenounproject.com/png/1654452-200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896" y="11864715"/>
            <a:ext cx="334188" cy="33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static.thenounproject.com/png/2038242-200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228" y="10627321"/>
            <a:ext cx="509858" cy="50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tatic.thenounproject.com/png/2040650-200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38" y="9896579"/>
            <a:ext cx="419718" cy="41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static.thenounproject.com/png/2347958-200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72" y="11038371"/>
            <a:ext cx="398486" cy="39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s://static.thenounproject.com/png/467859-200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94" y="9497239"/>
            <a:ext cx="468683" cy="46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s://static.thenounproject.com/png/2389928-200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056" y="11528278"/>
            <a:ext cx="407863" cy="40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s://static.thenounproject.com/png/2933372-200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411" y="5100156"/>
            <a:ext cx="416144" cy="41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https://static.thenounproject.com/png/410853-200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062" y="7049630"/>
            <a:ext cx="555989" cy="5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s://static.thenounproject.com/png/1343265-200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63" y="6659415"/>
            <a:ext cx="579719" cy="57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ounded Rectangle 88"/>
          <p:cNvSpPr/>
          <p:nvPr/>
        </p:nvSpPr>
        <p:spPr>
          <a:xfrm>
            <a:off x="379367" y="501749"/>
            <a:ext cx="3873101" cy="91621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b="1" dirty="0">
                <a:ea typeface="Verdana" panose="020B0604030504040204" pitchFamily="34" charset="0"/>
              </a:rPr>
              <a:t>OCR J277 – 2020-2021</a:t>
            </a:r>
          </a:p>
          <a:p>
            <a:r>
              <a:rPr lang="en-GB" sz="1200" b="1" dirty="0">
                <a:ea typeface="Verdana" panose="020B0604030504040204" pitchFamily="34" charset="0"/>
              </a:rPr>
              <a:t>Component 1 – Computer Systems 1.5 hrs 50%</a:t>
            </a:r>
          </a:p>
          <a:p>
            <a:r>
              <a:rPr lang="en-GB" sz="1200" b="1" dirty="0">
                <a:ea typeface="Verdana" panose="020B0604030504040204" pitchFamily="34" charset="0"/>
              </a:rPr>
              <a:t>Component 2 – Algorithms and Programming 1.5hrs 50%</a:t>
            </a:r>
          </a:p>
        </p:txBody>
      </p:sp>
      <p:sp>
        <p:nvSpPr>
          <p:cNvPr id="95" name="Block Arc 94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723214" y="6653454"/>
            <a:ext cx="2817916" cy="227665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73927" y="8578436"/>
            <a:ext cx="5909338" cy="62864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Block Arc 120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06928" y="13209536"/>
            <a:ext cx="2817916" cy="227665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146945" y="12937543"/>
            <a:ext cx="5854708" cy="65275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92953" y="15137706"/>
            <a:ext cx="5909338" cy="62546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1045100" y="14814321"/>
            <a:ext cx="1214980" cy="1304869"/>
            <a:chOff x="10793145" y="10750505"/>
            <a:chExt cx="1214980" cy="1304869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80735897-8BBA-DB41-B061-A9B018CCEA5B}"/>
                </a:ext>
              </a:extLst>
            </p:cNvPr>
            <p:cNvSpPr/>
            <p:nvPr/>
          </p:nvSpPr>
          <p:spPr>
            <a:xfrm>
              <a:off x="10793145" y="10750505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B86E97AE-F6AD-3941-9977-D85456F283F2}"/>
                </a:ext>
              </a:extLst>
            </p:cNvPr>
            <p:cNvSpPr/>
            <p:nvPr/>
          </p:nvSpPr>
          <p:spPr>
            <a:xfrm>
              <a:off x="10995977" y="109512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1006748" y="10908118"/>
              <a:ext cx="849448" cy="904451"/>
              <a:chOff x="4624477" y="12003443"/>
              <a:chExt cx="849448" cy="904451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4624477" y="12013584"/>
                <a:ext cx="849448" cy="894310"/>
                <a:chOff x="4624477" y="12013584"/>
                <a:chExt cx="849448" cy="894310"/>
              </a:xfrm>
            </p:grpSpPr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397388CA-480C-FF4C-8413-3D86DF3CDAEA}"/>
                    </a:ext>
                  </a:extLst>
                </p:cNvPr>
                <p:cNvSpPr txBox="1"/>
                <p:nvPr/>
              </p:nvSpPr>
              <p:spPr>
                <a:xfrm>
                  <a:off x="4624477" y="12013584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YEAR</a:t>
                  </a:r>
                </a:p>
              </p:txBody>
            </p:sp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560EBA4B-8AEC-D046-B76B-ED0FD5A6C7DD}"/>
                    </a:ext>
                  </a:extLst>
                </p:cNvPr>
                <p:cNvSpPr txBox="1"/>
                <p:nvPr/>
              </p:nvSpPr>
              <p:spPr>
                <a:xfrm>
                  <a:off x="4632851" y="12630895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GCSE</a:t>
                  </a:r>
                </a:p>
              </p:txBody>
            </p:sp>
          </p:grp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8418B80D-A453-EC4A-95CC-6785F89B09BA}"/>
                  </a:ext>
                </a:extLst>
              </p:cNvPr>
              <p:cNvSpPr txBox="1"/>
              <p:nvPr/>
            </p:nvSpPr>
            <p:spPr>
              <a:xfrm>
                <a:off x="4630666" y="12003443"/>
                <a:ext cx="8410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/>
                  <a:t>10</a:t>
                </a:r>
              </a:p>
            </p:txBody>
          </p:sp>
        </p:grp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854050-DFA9-7C43-ADFF-C58DD8789F26}"/>
              </a:ext>
            </a:extLst>
          </p:cNvPr>
          <p:cNvCxnSpPr>
            <a:cxnSpLocks/>
          </p:cNvCxnSpPr>
          <p:nvPr/>
        </p:nvCxnSpPr>
        <p:spPr>
          <a:xfrm flipH="1">
            <a:off x="1378246" y="7802009"/>
            <a:ext cx="409306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  <a:stCxn id="43" idx="3"/>
          </p:cNvCxnSpPr>
          <p:nvPr/>
        </p:nvCxnSpPr>
        <p:spPr>
          <a:xfrm flipH="1" flipV="1">
            <a:off x="2619589" y="15461554"/>
            <a:ext cx="537" cy="8663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1EADCC58-485B-1B45-9F99-708EBAE3C65F}"/>
              </a:ext>
            </a:extLst>
          </p:cNvPr>
          <p:cNvCxnSpPr>
            <a:cxnSpLocks/>
          </p:cNvCxnSpPr>
          <p:nvPr/>
        </p:nvCxnSpPr>
        <p:spPr>
          <a:xfrm flipV="1">
            <a:off x="6659335" y="15651733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9" name="Picture 128" descr="See the source image"/>
          <p:cNvPicPr/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4" t="17405" r="26234" b="15822"/>
          <a:stretch/>
        </p:blipFill>
        <p:spPr bwMode="auto">
          <a:xfrm>
            <a:off x="1887489" y="1528956"/>
            <a:ext cx="890905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30" name="Block Arc 12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476472" y="2120667"/>
            <a:ext cx="3120887" cy="2276657"/>
          </a:xfrm>
          <a:prstGeom prst="blockArc">
            <a:avLst>
              <a:gd name="adj1" fmla="val 12089536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16785" y="6378254"/>
            <a:ext cx="5909338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>
            <a:off x="619177" y="1428686"/>
            <a:ext cx="1444741" cy="1238196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7019630" y="4964034"/>
            <a:ext cx="1469996" cy="1210316"/>
            <a:chOff x="5380053" y="1393053"/>
            <a:chExt cx="1469996" cy="1210316"/>
          </a:xfrm>
        </p:grpSpPr>
        <p:pic>
          <p:nvPicPr>
            <p:cNvPr id="237" name="Picture 236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053" y="1393053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 rot="20834597">
              <a:off x="5791847" y="1654100"/>
              <a:ext cx="10002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Revision</a:t>
              </a:r>
            </a:p>
          </p:txBody>
        </p:sp>
      </p:grpSp>
      <p:sp>
        <p:nvSpPr>
          <p:cNvPr id="137" name="Block Arc 136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79946" y="8853639"/>
            <a:ext cx="2817916" cy="227665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8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92953" y="10778641"/>
            <a:ext cx="5909338" cy="619096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Block Arc 138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891491" y="11044289"/>
            <a:ext cx="2817916" cy="227665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3412213" y="15975186"/>
            <a:ext cx="181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Introduction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Specification requirements. Mark Scheme.  Course calendar. Where to find resources. Folder Setup. Workbooks. Homework calendar. Student/Teacher expectations.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V="1">
            <a:off x="4301488" y="15589317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noun_comment_531353.png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35"/>
          <a:stretch/>
        </p:blipFill>
        <p:spPr>
          <a:xfrm>
            <a:off x="5005728" y="16301213"/>
            <a:ext cx="662110" cy="573153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7078121" y="10228325"/>
            <a:ext cx="1214980" cy="1304869"/>
            <a:chOff x="10793145" y="10750505"/>
            <a:chExt cx="1214980" cy="1304869"/>
          </a:xfrm>
        </p:grpSpPr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80735897-8BBA-DB41-B061-A9B018CCEA5B}"/>
                </a:ext>
              </a:extLst>
            </p:cNvPr>
            <p:cNvSpPr/>
            <p:nvPr/>
          </p:nvSpPr>
          <p:spPr>
            <a:xfrm>
              <a:off x="10793145" y="10750505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B86E97AE-F6AD-3941-9977-D85456F283F2}"/>
                </a:ext>
              </a:extLst>
            </p:cNvPr>
            <p:cNvSpPr/>
            <p:nvPr/>
          </p:nvSpPr>
          <p:spPr>
            <a:xfrm>
              <a:off x="10995977" y="1095128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1006748" y="10908118"/>
              <a:ext cx="849448" cy="904451"/>
              <a:chOff x="4624477" y="12003443"/>
              <a:chExt cx="849448" cy="90445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624477" y="12013584"/>
                <a:ext cx="849448" cy="894310"/>
                <a:chOff x="4624477" y="12013584"/>
                <a:chExt cx="849448" cy="894310"/>
              </a:xfrm>
            </p:grpSpPr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397388CA-480C-FF4C-8413-3D86DF3CDAEA}"/>
                    </a:ext>
                  </a:extLst>
                </p:cNvPr>
                <p:cNvSpPr txBox="1"/>
                <p:nvPr/>
              </p:nvSpPr>
              <p:spPr>
                <a:xfrm>
                  <a:off x="4624477" y="12013584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YEAR</a:t>
                  </a:r>
                </a:p>
              </p:txBody>
            </p:sp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560EBA4B-8AEC-D046-B76B-ED0FD5A6C7DD}"/>
                    </a:ext>
                  </a:extLst>
                </p:cNvPr>
                <p:cNvSpPr txBox="1"/>
                <p:nvPr/>
              </p:nvSpPr>
              <p:spPr>
                <a:xfrm>
                  <a:off x="4632851" y="12630895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GCSE</a:t>
                  </a:r>
                </a:p>
              </p:txBody>
            </p:sp>
          </p:grp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418B80D-A453-EC4A-95CC-6785F89B09BA}"/>
                  </a:ext>
                </a:extLst>
              </p:cNvPr>
              <p:cNvSpPr txBox="1"/>
              <p:nvPr/>
            </p:nvSpPr>
            <p:spPr>
              <a:xfrm>
                <a:off x="4630666" y="12003443"/>
                <a:ext cx="8410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/>
                  <a:t>10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692557" y="7550258"/>
            <a:ext cx="1214980" cy="1304869"/>
            <a:chOff x="10263235" y="11778068"/>
            <a:chExt cx="1214980" cy="1304869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80735897-8BBA-DB41-B061-A9B018CCEA5B}"/>
                </a:ext>
              </a:extLst>
            </p:cNvPr>
            <p:cNvSpPr/>
            <p:nvPr/>
          </p:nvSpPr>
          <p:spPr>
            <a:xfrm>
              <a:off x="10263235" y="11778068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B86E97AE-F6AD-3941-9977-D85456F283F2}"/>
                </a:ext>
              </a:extLst>
            </p:cNvPr>
            <p:cNvSpPr/>
            <p:nvPr/>
          </p:nvSpPr>
          <p:spPr>
            <a:xfrm>
              <a:off x="10392564" y="11945337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10429994" y="11946002"/>
              <a:ext cx="883093" cy="884586"/>
              <a:chOff x="4047723" y="13041327"/>
              <a:chExt cx="883093" cy="884586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4047723" y="13041327"/>
                <a:ext cx="845664" cy="883270"/>
                <a:chOff x="4047723" y="13041327"/>
                <a:chExt cx="845664" cy="883270"/>
              </a:xfrm>
            </p:grpSpPr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397388CA-480C-FF4C-8413-3D86DF3CDAEA}"/>
                    </a:ext>
                  </a:extLst>
                </p:cNvPr>
                <p:cNvSpPr txBox="1"/>
                <p:nvPr/>
              </p:nvSpPr>
              <p:spPr>
                <a:xfrm>
                  <a:off x="4052313" y="13041327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YEAR</a:t>
                  </a: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560EBA4B-8AEC-D046-B76B-ED0FD5A6C7DD}"/>
                    </a:ext>
                  </a:extLst>
                </p:cNvPr>
                <p:cNvSpPr txBox="1"/>
                <p:nvPr/>
              </p:nvSpPr>
              <p:spPr>
                <a:xfrm>
                  <a:off x="4047723" y="13647598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GCSE</a:t>
                  </a:r>
                </a:p>
              </p:txBody>
            </p:sp>
          </p:grp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418B80D-A453-EC4A-95CC-6785F89B09BA}"/>
                  </a:ext>
                </a:extLst>
              </p:cNvPr>
              <p:cNvSpPr txBox="1"/>
              <p:nvPr/>
            </p:nvSpPr>
            <p:spPr>
              <a:xfrm>
                <a:off x="4089742" y="13094916"/>
                <a:ext cx="8410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/>
                  <a:t>11</a:t>
                </a:r>
              </a:p>
            </p:txBody>
          </p:sp>
        </p:grp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5726974" y="16013378"/>
            <a:ext cx="18138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1.1 The von Neumann Architecture</a:t>
            </a:r>
          </a:p>
          <a:p>
            <a:pPr algn="ctr"/>
            <a:r>
              <a:rPr lang="en-GB" sz="800" dirty="0"/>
              <a:t>What are the four parts: Memory, Control unit, Arithmetic Logic Unit, Input / Output interface.</a:t>
            </a:r>
            <a:endParaRPr lang="en-GB" sz="800" dirty="0">
              <a:ea typeface="Verdana" panose="020B0604030504040204" pitchFamily="34" charset="0"/>
            </a:endParaRPr>
          </a:p>
        </p:txBody>
      </p:sp>
      <p:pic>
        <p:nvPicPr>
          <p:cNvPr id="27" name="Picture 26" descr="noun_input output box_966847.png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72"/>
          <a:stretch/>
        </p:blipFill>
        <p:spPr>
          <a:xfrm>
            <a:off x="6491710" y="16522700"/>
            <a:ext cx="527644" cy="419100"/>
          </a:xfrm>
          <a:prstGeom prst="rect">
            <a:avLst/>
          </a:prstGeom>
        </p:spPr>
      </p:pic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EADCC58-485B-1B45-9F99-708EBAE3C65F}"/>
              </a:ext>
            </a:extLst>
          </p:cNvPr>
          <p:cNvCxnSpPr>
            <a:cxnSpLocks/>
          </p:cNvCxnSpPr>
          <p:nvPr/>
        </p:nvCxnSpPr>
        <p:spPr>
          <a:xfrm flipV="1">
            <a:off x="8272235" y="15423133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7250975" y="14527478"/>
            <a:ext cx="1042126" cy="621935"/>
            <a:chOff x="7250975" y="14527478"/>
            <a:chExt cx="1042126" cy="621935"/>
          </a:xfrm>
        </p:grpSpPr>
        <p:pic>
          <p:nvPicPr>
            <p:cNvPr id="30" name="Picture 29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1.1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8011668" y="14845457"/>
            <a:ext cx="484632" cy="8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7998968" y="14070757"/>
            <a:ext cx="484632" cy="8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7452868" y="12788057"/>
            <a:ext cx="2032" cy="3056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5420868" y="12737257"/>
            <a:ext cx="0" cy="339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3096768" y="12724557"/>
            <a:ext cx="0" cy="339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6" name="Picture 2" descr="https://static.thenounproject.com/png/2909312-200.pn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10" y="12382500"/>
            <a:ext cx="510105" cy="5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>
            <a:off x="7230047" y="8469790"/>
            <a:ext cx="212154" cy="4911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915650" y="13653026"/>
            <a:ext cx="1510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ea typeface="Verdana" panose="020B0604030504040204" pitchFamily="34" charset="0"/>
              </a:rPr>
              <a:t>Learn to Code in Python</a:t>
            </a:r>
          </a:p>
          <a:p>
            <a:pPr algn="ctr"/>
            <a:r>
              <a:rPr lang="en-GB" sz="800" dirty="0">
                <a:ea typeface="Verdana" panose="020B0604030504040204" pitchFamily="34" charset="0"/>
              </a:rPr>
              <a:t>Input/Output, If statements, Loops, Text &amp; Numbers, Random Values, Python Turtle, Creating robust programs, Lists, 2D Lists, Sub Programs. Python Challenges &amp; practice.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V="1">
            <a:off x="1674368" y="13157200"/>
            <a:ext cx="2032" cy="4944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 descr="noun_python_1375869.png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00"/>
          <a:stretch/>
        </p:blipFill>
        <p:spPr>
          <a:xfrm>
            <a:off x="698500" y="13119100"/>
            <a:ext cx="761678" cy="601726"/>
          </a:xfrm>
          <a:prstGeom prst="rect">
            <a:avLst/>
          </a:prstGeom>
        </p:spPr>
      </p:pic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1521968" y="10921157"/>
            <a:ext cx="14732" cy="4834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E1328405-E305-064F-BB49-5E09C8D7C1AA}"/>
              </a:ext>
            </a:extLst>
          </p:cNvPr>
          <p:cNvCxnSpPr>
            <a:cxnSpLocks/>
          </p:cNvCxnSpPr>
          <p:nvPr/>
        </p:nvCxnSpPr>
        <p:spPr>
          <a:xfrm>
            <a:off x="6066648" y="10689560"/>
            <a:ext cx="0" cy="339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 descr="noun_algorithm_2035860.png"/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00"/>
          <a:stretch/>
        </p:blipFill>
        <p:spPr>
          <a:xfrm>
            <a:off x="6369912" y="9440418"/>
            <a:ext cx="653188" cy="529082"/>
          </a:xfrm>
          <a:prstGeom prst="rect">
            <a:avLst/>
          </a:prstGeom>
        </p:spPr>
      </p:pic>
      <p:grpSp>
        <p:nvGrpSpPr>
          <p:cNvPr id="188" name="Group 187"/>
          <p:cNvGrpSpPr/>
          <p:nvPr/>
        </p:nvGrpSpPr>
        <p:grpSpPr>
          <a:xfrm>
            <a:off x="5599441" y="3013189"/>
            <a:ext cx="1469996" cy="1210316"/>
            <a:chOff x="5380053" y="1393053"/>
            <a:chExt cx="1469996" cy="1210316"/>
          </a:xfrm>
        </p:grpSpPr>
        <p:pic>
          <p:nvPicPr>
            <p:cNvPr id="189" name="Picture 188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053" y="1393053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0" name="TextBox 189"/>
            <p:cNvSpPr txBox="1"/>
            <p:nvPr/>
          </p:nvSpPr>
          <p:spPr>
            <a:xfrm rot="20834597">
              <a:off x="5791847" y="1654100"/>
              <a:ext cx="10002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Revision</a:t>
              </a:r>
            </a:p>
          </p:txBody>
        </p:sp>
      </p:grp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>
            <a:off x="3526142" y="8455784"/>
            <a:ext cx="2842" cy="3265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Picture 83" descr="noun_programming_2985825.png"/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71"/>
          <a:stretch/>
        </p:blipFill>
        <p:spPr>
          <a:xfrm>
            <a:off x="3163454" y="7874000"/>
            <a:ext cx="646545" cy="558800"/>
          </a:xfrm>
          <a:prstGeom prst="rect">
            <a:avLst/>
          </a:prstGeom>
        </p:spPr>
      </p:pic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B063178E-D425-084A-B3E1-D1E2E5715874}"/>
              </a:ext>
            </a:extLst>
          </p:cNvPr>
          <p:cNvCxnSpPr>
            <a:cxnSpLocks/>
          </p:cNvCxnSpPr>
          <p:nvPr/>
        </p:nvCxnSpPr>
        <p:spPr>
          <a:xfrm flipH="1">
            <a:off x="4318000" y="6187584"/>
            <a:ext cx="3650" cy="3433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8444775" y="12825678"/>
            <a:ext cx="1042126" cy="621935"/>
            <a:chOff x="7250975" y="14527478"/>
            <a:chExt cx="1042126" cy="621935"/>
          </a:xfrm>
        </p:grpSpPr>
        <p:pic>
          <p:nvPicPr>
            <p:cNvPr id="206" name="Picture 205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1.2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3847375" y="11542978"/>
            <a:ext cx="1042126" cy="621935"/>
            <a:chOff x="7250975" y="14527478"/>
            <a:chExt cx="1042126" cy="621935"/>
          </a:xfrm>
        </p:grpSpPr>
        <p:pic>
          <p:nvPicPr>
            <p:cNvPr id="209" name="Picture 208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1.3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H="1">
            <a:off x="8509001" y="13462000"/>
            <a:ext cx="380999" cy="190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8" name="Group 217"/>
          <p:cNvGrpSpPr/>
          <p:nvPr/>
        </p:nvGrpSpPr>
        <p:grpSpPr>
          <a:xfrm>
            <a:off x="6019075" y="11606478"/>
            <a:ext cx="1042126" cy="621935"/>
            <a:chOff x="7250975" y="14527478"/>
            <a:chExt cx="1042126" cy="621935"/>
          </a:xfrm>
        </p:grpSpPr>
        <p:pic>
          <p:nvPicPr>
            <p:cNvPr id="219" name="Picture 218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1.2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2995168" y="10540157"/>
            <a:ext cx="0" cy="339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6449568" y="12280057"/>
            <a:ext cx="2032" cy="8263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4241800" y="12203857"/>
            <a:ext cx="10668" cy="9025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7" name="Group 226"/>
          <p:cNvGrpSpPr/>
          <p:nvPr/>
        </p:nvGrpSpPr>
        <p:grpSpPr>
          <a:xfrm>
            <a:off x="240575" y="11593778"/>
            <a:ext cx="1042126" cy="621935"/>
            <a:chOff x="7250975" y="14527478"/>
            <a:chExt cx="1042126" cy="621935"/>
          </a:xfrm>
        </p:grpSpPr>
        <p:pic>
          <p:nvPicPr>
            <p:cNvPr id="228" name="Picture 227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1.3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V="1">
            <a:off x="991693" y="12014200"/>
            <a:ext cx="367207" cy="51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2" name="Group 231"/>
          <p:cNvGrpSpPr/>
          <p:nvPr/>
        </p:nvGrpSpPr>
        <p:grpSpPr>
          <a:xfrm>
            <a:off x="1497875" y="9383978"/>
            <a:ext cx="1042126" cy="621935"/>
            <a:chOff x="7250975" y="14527478"/>
            <a:chExt cx="1042126" cy="621935"/>
          </a:xfrm>
        </p:grpSpPr>
        <p:pic>
          <p:nvPicPr>
            <p:cNvPr id="233" name="Picture 232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1.4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1930400" y="10071100"/>
            <a:ext cx="0" cy="9017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" name="Group 235"/>
          <p:cNvGrpSpPr/>
          <p:nvPr/>
        </p:nvGrpSpPr>
        <p:grpSpPr>
          <a:xfrm>
            <a:off x="3440975" y="9320478"/>
            <a:ext cx="1042126" cy="621935"/>
            <a:chOff x="7250975" y="14527478"/>
            <a:chExt cx="1042126" cy="621935"/>
          </a:xfrm>
        </p:grpSpPr>
        <p:pic>
          <p:nvPicPr>
            <p:cNvPr id="239" name="Picture 238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442200" y="14719300"/>
              <a:ext cx="516430" cy="430113"/>
            </a:xfrm>
            <a:prstGeom prst="rect">
              <a:avLst/>
            </a:prstGeom>
          </p:spPr>
        </p:pic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250975" y="1452747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1.5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3848100" y="10044857"/>
            <a:ext cx="10668" cy="9025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Group 242"/>
          <p:cNvGrpSpPr/>
          <p:nvPr/>
        </p:nvGrpSpPr>
        <p:grpSpPr>
          <a:xfrm>
            <a:off x="7076913" y="9495987"/>
            <a:ext cx="1042126" cy="621176"/>
            <a:chOff x="7076913" y="14512487"/>
            <a:chExt cx="1042126" cy="621176"/>
          </a:xfrm>
        </p:grpSpPr>
        <p:pic>
          <p:nvPicPr>
            <p:cNvPr id="244" name="Picture 243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291322" y="14703550"/>
              <a:ext cx="516430" cy="430113"/>
            </a:xfrm>
            <a:prstGeom prst="rect">
              <a:avLst/>
            </a:prstGeom>
          </p:spPr>
        </p:pic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076913" y="14512487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2.1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1697835" y="7316919"/>
            <a:ext cx="1042126" cy="671447"/>
            <a:chOff x="7108035" y="14289219"/>
            <a:chExt cx="1042126" cy="671447"/>
          </a:xfrm>
        </p:grpSpPr>
        <p:pic>
          <p:nvPicPr>
            <p:cNvPr id="251" name="Picture 250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339918" y="14530553"/>
              <a:ext cx="516430" cy="430113"/>
            </a:xfrm>
            <a:prstGeom prst="rect">
              <a:avLst/>
            </a:prstGeom>
          </p:spPr>
        </p:pic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7108035" y="14289219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2.3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2367171" y="5155421"/>
            <a:ext cx="1042126" cy="684416"/>
            <a:chOff x="8348871" y="14528021"/>
            <a:chExt cx="1042126" cy="684416"/>
          </a:xfrm>
        </p:grpSpPr>
        <p:pic>
          <p:nvPicPr>
            <p:cNvPr id="257" name="Picture 256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8578249" y="14782324"/>
              <a:ext cx="516430" cy="430113"/>
            </a:xfrm>
            <a:prstGeom prst="rect">
              <a:avLst/>
            </a:prstGeom>
          </p:spPr>
        </p:pic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8348871" y="14528021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2.4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5640043" y="4984438"/>
            <a:ext cx="1042126" cy="669800"/>
            <a:chOff x="9094443" y="14534838"/>
            <a:chExt cx="1042126" cy="669800"/>
          </a:xfrm>
        </p:grpSpPr>
        <p:pic>
          <p:nvPicPr>
            <p:cNvPr id="261" name="Picture 260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9365091" y="14774525"/>
              <a:ext cx="516430" cy="430113"/>
            </a:xfrm>
            <a:prstGeom prst="rect">
              <a:avLst/>
            </a:prstGeom>
          </p:spPr>
        </p:pic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9094443" y="14534838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2.5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5428477" y="7255313"/>
            <a:ext cx="1042126" cy="647343"/>
            <a:chOff x="6996405" y="14414186"/>
            <a:chExt cx="1042126" cy="647343"/>
          </a:xfrm>
        </p:grpSpPr>
        <p:pic>
          <p:nvPicPr>
            <p:cNvPr id="267" name="Picture 266" descr="noun_test_2937051.png"/>
            <p:cNvPicPr>
              <a:picLocks noChangeAspect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14"/>
            <a:stretch/>
          </p:blipFill>
          <p:spPr>
            <a:xfrm>
              <a:off x="7195320" y="14631416"/>
              <a:ext cx="516430" cy="430113"/>
            </a:xfrm>
            <a:prstGeom prst="rect">
              <a:avLst/>
            </a:prstGeom>
          </p:spPr>
        </p:pic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6996405" y="14414186"/>
              <a:ext cx="1042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2.2 End of Unit Test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1168400" y="6616701"/>
            <a:ext cx="292100" cy="3301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5863197" y="7963934"/>
            <a:ext cx="12700" cy="6857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2817601" y="5832369"/>
            <a:ext cx="17873" cy="6985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6179796" y="5664260"/>
            <a:ext cx="2032" cy="10422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4381501" y="2686619"/>
            <a:ext cx="789878" cy="818581"/>
            <a:chOff x="-1790699" y="6471219"/>
            <a:chExt cx="789878" cy="818581"/>
          </a:xfrm>
        </p:grpSpPr>
        <p:pic>
          <p:nvPicPr>
            <p:cNvPr id="149" name="Picture 148" descr="noun_test_1221418.png"/>
            <p:cNvPicPr>
              <a:picLocks noChangeAspect="1"/>
            </p:cNvPicPr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000"/>
            <a:stretch/>
          </p:blipFill>
          <p:spPr>
            <a:xfrm>
              <a:off x="-1790699" y="6642100"/>
              <a:ext cx="789878" cy="647700"/>
            </a:xfrm>
            <a:prstGeom prst="rect">
              <a:avLst/>
            </a:prstGeom>
          </p:spPr>
        </p:pic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-1765300" y="6471219"/>
              <a:ext cx="7057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Testing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177801" y="2762819"/>
            <a:ext cx="789878" cy="818581"/>
            <a:chOff x="-1790699" y="6471219"/>
            <a:chExt cx="789878" cy="818581"/>
          </a:xfrm>
        </p:grpSpPr>
        <p:pic>
          <p:nvPicPr>
            <p:cNvPr id="290" name="Picture 289" descr="noun_test_1221418.png"/>
            <p:cNvPicPr>
              <a:picLocks noChangeAspect="1"/>
            </p:cNvPicPr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000"/>
            <a:stretch/>
          </p:blipFill>
          <p:spPr>
            <a:xfrm>
              <a:off x="-1790699" y="6642100"/>
              <a:ext cx="789878" cy="647700"/>
            </a:xfrm>
            <a:prstGeom prst="rect">
              <a:avLst/>
            </a:prstGeom>
          </p:spPr>
        </p:pic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-1765300" y="6471219"/>
              <a:ext cx="7057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Testing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2476501" y="2699319"/>
            <a:ext cx="789878" cy="818581"/>
            <a:chOff x="-1790699" y="6471219"/>
            <a:chExt cx="789878" cy="818581"/>
          </a:xfrm>
        </p:grpSpPr>
        <p:pic>
          <p:nvPicPr>
            <p:cNvPr id="296" name="Picture 295" descr="noun_test_1221418.png"/>
            <p:cNvPicPr>
              <a:picLocks noChangeAspect="1"/>
            </p:cNvPicPr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000"/>
            <a:stretch/>
          </p:blipFill>
          <p:spPr>
            <a:xfrm>
              <a:off x="-1790699" y="6642100"/>
              <a:ext cx="789878" cy="647700"/>
            </a:xfrm>
            <a:prstGeom prst="rect">
              <a:avLst/>
            </a:prstGeom>
          </p:spPr>
        </p:pic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2900F27E-8F40-44F5-99CA-0CA97865C274}"/>
                </a:ext>
              </a:extLst>
            </p:cNvPr>
            <p:cNvSpPr txBox="1"/>
            <p:nvPr/>
          </p:nvSpPr>
          <p:spPr>
            <a:xfrm>
              <a:off x="-1765300" y="6471219"/>
              <a:ext cx="7057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ea typeface="Verdana" panose="020B0604030504040204" pitchFamily="34" charset="0"/>
                </a:rPr>
                <a:t>Testing</a:t>
              </a:r>
              <a:endParaRPr lang="en-GB" sz="800" dirty="0">
                <a:ea typeface="Verdana" panose="020B0604030504040204" pitchFamily="34" charset="0"/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0" y="4171022"/>
            <a:ext cx="1469996" cy="1210316"/>
            <a:chOff x="5380053" y="1393053"/>
            <a:chExt cx="1469996" cy="1210316"/>
          </a:xfrm>
        </p:grpSpPr>
        <p:pic>
          <p:nvPicPr>
            <p:cNvPr id="299" name="Picture 298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053" y="1393053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0" name="TextBox 299"/>
            <p:cNvSpPr txBox="1"/>
            <p:nvPr/>
          </p:nvSpPr>
          <p:spPr>
            <a:xfrm rot="20834597">
              <a:off x="5791847" y="1654100"/>
              <a:ext cx="10002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Revision</a:t>
              </a:r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1328690" y="3116922"/>
            <a:ext cx="1469996" cy="1210316"/>
            <a:chOff x="5380053" y="1393053"/>
            <a:chExt cx="1469996" cy="1210316"/>
          </a:xfrm>
        </p:grpSpPr>
        <p:pic>
          <p:nvPicPr>
            <p:cNvPr id="302" name="Picture 301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053" y="1393053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3" name="TextBox 302"/>
            <p:cNvSpPr txBox="1"/>
            <p:nvPr/>
          </p:nvSpPr>
          <p:spPr>
            <a:xfrm rot="20834597">
              <a:off x="5791847" y="1654100"/>
              <a:ext cx="10002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Revision</a:t>
              </a: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3076604" y="3104222"/>
            <a:ext cx="1469996" cy="1210316"/>
            <a:chOff x="5380053" y="1393053"/>
            <a:chExt cx="1469996" cy="1210316"/>
          </a:xfrm>
        </p:grpSpPr>
        <p:pic>
          <p:nvPicPr>
            <p:cNvPr id="305" name="Picture 304" descr="https://static.thenounproject.com/png/2487582-200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053" y="1393053"/>
              <a:ext cx="1469996" cy="121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6" name="TextBox 305"/>
            <p:cNvSpPr txBox="1"/>
            <p:nvPr/>
          </p:nvSpPr>
          <p:spPr>
            <a:xfrm rot="20834597">
              <a:off x="5791847" y="1654100"/>
              <a:ext cx="10002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Revision</a:t>
              </a:r>
            </a:p>
          </p:txBody>
        </p:sp>
      </p:grp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4798568" y="3593257"/>
            <a:ext cx="2032" cy="8517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2880868" y="3593257"/>
            <a:ext cx="14732" cy="8390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>
            <a:off x="826593" y="3269030"/>
            <a:ext cx="341807" cy="202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H="1">
            <a:off x="8166100" y="12218515"/>
            <a:ext cx="488835" cy="9005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H="1">
            <a:off x="4866513" y="10677224"/>
            <a:ext cx="1093" cy="5028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182889" y="9390572"/>
            <a:ext cx="402371" cy="402371"/>
          </a:xfrm>
          <a:prstGeom prst="rect">
            <a:avLst/>
          </a:prstGeom>
        </p:spPr>
      </p:pic>
      <p:grpSp>
        <p:nvGrpSpPr>
          <p:cNvPr id="221" name="Group 220"/>
          <p:cNvGrpSpPr/>
          <p:nvPr/>
        </p:nvGrpSpPr>
        <p:grpSpPr>
          <a:xfrm>
            <a:off x="7423927" y="3098133"/>
            <a:ext cx="1214980" cy="1320427"/>
            <a:chOff x="10638078" y="12293496"/>
            <a:chExt cx="1214980" cy="1320427"/>
          </a:xfrm>
        </p:grpSpPr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80735897-8BBA-DB41-B061-A9B018CCEA5B}"/>
                </a:ext>
              </a:extLst>
            </p:cNvPr>
            <p:cNvSpPr/>
            <p:nvPr/>
          </p:nvSpPr>
          <p:spPr>
            <a:xfrm>
              <a:off x="10638078" y="12309054"/>
              <a:ext cx="1214980" cy="130486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B86E97AE-F6AD-3941-9977-D85456F283F2}"/>
                </a:ext>
              </a:extLst>
            </p:cNvPr>
            <p:cNvSpPr/>
            <p:nvPr/>
          </p:nvSpPr>
          <p:spPr>
            <a:xfrm>
              <a:off x="10829178" y="12580835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1" name="Group 270"/>
            <p:cNvGrpSpPr/>
            <p:nvPr/>
          </p:nvGrpSpPr>
          <p:grpSpPr>
            <a:xfrm>
              <a:off x="10813719" y="12293496"/>
              <a:ext cx="896040" cy="1140448"/>
              <a:chOff x="4431448" y="13388821"/>
              <a:chExt cx="896040" cy="1140448"/>
            </a:xfrm>
          </p:grpSpPr>
          <p:grpSp>
            <p:nvGrpSpPr>
              <p:cNvPr id="272" name="Group 271"/>
              <p:cNvGrpSpPr/>
              <p:nvPr/>
            </p:nvGrpSpPr>
            <p:grpSpPr>
              <a:xfrm>
                <a:off x="4431448" y="13388821"/>
                <a:ext cx="885397" cy="1140448"/>
                <a:chOff x="4431448" y="13388821"/>
                <a:chExt cx="885397" cy="1140448"/>
              </a:xfrm>
            </p:grpSpPr>
            <p:sp>
              <p:nvSpPr>
                <p:cNvPr id="275" name="TextBox 274">
                  <a:extLst>
                    <a:ext uri="{FF2B5EF4-FFF2-40B4-BE49-F238E27FC236}">
                      <a16:creationId xmlns:a16="http://schemas.microsoft.com/office/drawing/2014/main" id="{397388CA-480C-FF4C-8413-3D86DF3CDAEA}"/>
                    </a:ext>
                  </a:extLst>
                </p:cNvPr>
                <p:cNvSpPr txBox="1"/>
                <p:nvPr/>
              </p:nvSpPr>
              <p:spPr>
                <a:xfrm>
                  <a:off x="4431448" y="13388821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YEAR</a:t>
                  </a:r>
                </a:p>
              </p:txBody>
            </p:sp>
            <p:sp>
              <p:nvSpPr>
                <p:cNvPr id="278" name="TextBox 277">
                  <a:extLst>
                    <a:ext uri="{FF2B5EF4-FFF2-40B4-BE49-F238E27FC236}">
                      <a16:creationId xmlns:a16="http://schemas.microsoft.com/office/drawing/2014/main" id="{560EBA4B-8AEC-D046-B76B-ED0FD5A6C7DD}"/>
                    </a:ext>
                  </a:extLst>
                </p:cNvPr>
                <p:cNvSpPr txBox="1"/>
                <p:nvPr/>
              </p:nvSpPr>
              <p:spPr>
                <a:xfrm>
                  <a:off x="4475771" y="14252270"/>
                  <a:ext cx="84107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/>
                    <a:t>GCSE</a:t>
                  </a:r>
                </a:p>
              </p:txBody>
            </p:sp>
          </p:grpSp>
          <p:sp>
            <p:nvSpPr>
              <p:cNvPr id="273" name="TextBox 272">
                <a:extLst>
                  <a:ext uri="{FF2B5EF4-FFF2-40B4-BE49-F238E27FC236}">
                    <a16:creationId xmlns:a16="http://schemas.microsoft.com/office/drawing/2014/main" id="{8418B80D-A453-EC4A-95CC-6785F89B09BA}"/>
                  </a:ext>
                </a:extLst>
              </p:cNvPr>
              <p:cNvSpPr txBox="1"/>
              <p:nvPr/>
            </p:nvSpPr>
            <p:spPr>
              <a:xfrm>
                <a:off x="4486414" y="13618299"/>
                <a:ext cx="8410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/>
                  <a:t>11</a:t>
                </a:r>
              </a:p>
            </p:txBody>
          </p:sp>
        </p:grpSp>
      </p:grp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E1328405-E305-064F-BB49-5E09C8D7C1AA}"/>
              </a:ext>
            </a:extLst>
          </p:cNvPr>
          <p:cNvCxnSpPr>
            <a:cxnSpLocks/>
          </p:cNvCxnSpPr>
          <p:nvPr/>
        </p:nvCxnSpPr>
        <p:spPr>
          <a:xfrm flipH="1">
            <a:off x="6750575" y="10071100"/>
            <a:ext cx="673353" cy="7829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052956BE2E64A98D0B0B34DD6EE42" ma:contentTypeVersion="11" ma:contentTypeDescription="Create a new document." ma:contentTypeScope="" ma:versionID="850e67d91bad91a6cbf9d99d4a8092b6">
  <xsd:schema xmlns:xsd="http://www.w3.org/2001/XMLSchema" xmlns:xs="http://www.w3.org/2001/XMLSchema" xmlns:p="http://schemas.microsoft.com/office/2006/metadata/properties" xmlns:ns3="6bb97bff-184c-455f-9cdf-dd1cb02aef21" xmlns:ns4="0bdec8ba-8356-4765-83dd-96d812262d5e" targetNamespace="http://schemas.microsoft.com/office/2006/metadata/properties" ma:root="true" ma:fieldsID="6908d65a9ea84dc8d7336e36e24043d9" ns3:_="" ns4:_="">
    <xsd:import namespace="6bb97bff-184c-455f-9cdf-dd1cb02aef21"/>
    <xsd:import namespace="0bdec8ba-8356-4765-83dd-96d812262d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b97bff-184c-455f-9cdf-dd1cb02aef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dec8ba-8356-4765-83dd-96d812262d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B5E1FD-49CA-4204-8E21-F006A0B18E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295A71-E135-4F7B-A58C-408EBF0473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b97bff-184c-455f-9cdf-dd1cb02aef21"/>
    <ds:schemaRef ds:uri="0bdec8ba-8356-4765-83dd-96d812262d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D698DE-11DF-4988-862D-2366D908F8B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bdec8ba-8356-4765-83dd-96d812262d5e"/>
    <ds:schemaRef ds:uri="6bb97bff-184c-455f-9cdf-dd1cb02aef2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6828</TotalTime>
  <Words>558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White</dc:creator>
  <cp:lastModifiedBy>C Dunford</cp:lastModifiedBy>
  <cp:revision>362</cp:revision>
  <cp:lastPrinted>2019-11-08T11:34:49Z</cp:lastPrinted>
  <dcterms:created xsi:type="dcterms:W3CDTF">2018-02-08T08:28:53Z</dcterms:created>
  <dcterms:modified xsi:type="dcterms:W3CDTF">2023-01-30T13:32:56Z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0x010100B51052956BE2E64A98D0B0B34DD6EE42</vt:lpwstr>
  </property>
</Properties>
</file>