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56" r:id="rId5"/>
  </p:sldIdLst>
  <p:sldSz cx="9720263" cy="17640300"/>
  <p:notesSz cx="6797675" cy="9982200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139D"/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3321" autoAdjust="0"/>
  </p:normalViewPr>
  <p:slideViewPr>
    <p:cSldViewPr snapToGrid="0">
      <p:cViewPr>
        <p:scale>
          <a:sx n="50" d="100"/>
          <a:sy n="50" d="100"/>
        </p:scale>
        <p:origin x="2292" y="-2358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1738" y="1247775"/>
            <a:ext cx="185420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803526"/>
            <a:ext cx="5438775" cy="39303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1738" y="1247775"/>
            <a:ext cx="1854200" cy="3368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jpeg"/><Relationship Id="rId47" Type="http://schemas.openxmlformats.org/officeDocument/2006/relationships/image" Target="../media/image45.png"/><Relationship Id="rId50" Type="http://schemas.openxmlformats.org/officeDocument/2006/relationships/image" Target="../media/image48.gi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29" Type="http://schemas.openxmlformats.org/officeDocument/2006/relationships/image" Target="../media/image27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jpeg"/><Relationship Id="rId37" Type="http://schemas.openxmlformats.org/officeDocument/2006/relationships/image" Target="../media/image35.png"/><Relationship Id="rId40" Type="http://schemas.openxmlformats.org/officeDocument/2006/relationships/image" Target="../media/image38.jpeg"/><Relationship Id="rId45" Type="http://schemas.openxmlformats.org/officeDocument/2006/relationships/image" Target="../media/image43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jpeg"/><Relationship Id="rId35" Type="http://schemas.openxmlformats.org/officeDocument/2006/relationships/image" Target="../media/image33.png"/><Relationship Id="rId43" Type="http://schemas.openxmlformats.org/officeDocument/2006/relationships/image" Target="../media/image41.jpeg"/><Relationship Id="rId48" Type="http://schemas.openxmlformats.org/officeDocument/2006/relationships/image" Target="../media/image46.jpeg"/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0" Type="http://schemas.openxmlformats.org/officeDocument/2006/relationships/image" Target="../media/image18.png"/><Relationship Id="rId41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AF52F4AD-7FD7-46EA-8CF6-709D7AEBBF7E}"/>
              </a:ext>
            </a:extLst>
          </p:cNvPr>
          <p:cNvCxnSpPr>
            <a:cxnSpLocks/>
          </p:cNvCxnSpPr>
          <p:nvPr/>
        </p:nvCxnSpPr>
        <p:spPr>
          <a:xfrm flipH="1">
            <a:off x="7086400" y="12793780"/>
            <a:ext cx="9049" cy="7143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7055876" y="14874391"/>
            <a:ext cx="1196063" cy="461665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174614" y="203993"/>
            <a:ext cx="9366739" cy="170548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/>
              <a:t>Identifying and understanding customer needs</a:t>
            </a:r>
            <a:endParaRPr lang="en-US" sz="800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608268" y="1365222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522198"/>
            <a:ext cx="6575417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18957" y="11395806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28849" y="13352216"/>
            <a:ext cx="5942715" cy="6218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11131055"/>
            <a:ext cx="5841604" cy="65497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88480" y="9252469"/>
            <a:ext cx="2800986" cy="2266126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399968" y="7054128"/>
            <a:ext cx="2805423" cy="2325134"/>
          </a:xfrm>
          <a:prstGeom prst="blockArc">
            <a:avLst>
              <a:gd name="adj1" fmla="val 10851763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0" y="8981637"/>
            <a:ext cx="5935711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79" y="6821733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9" y="4966051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315755" y="2774643"/>
            <a:ext cx="2800409" cy="220431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14182" y="4676732"/>
            <a:ext cx="5733212" cy="6041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7296001" y="8652373"/>
            <a:ext cx="1214980" cy="129194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953674" y="2459522"/>
            <a:ext cx="5854586" cy="6293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1123415" y="2427261"/>
            <a:ext cx="938427" cy="735967"/>
          </a:xfrm>
          <a:prstGeom prst="triangle">
            <a:avLst>
              <a:gd name="adj" fmla="val 48759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488447" y="15158777"/>
            <a:ext cx="1216977" cy="127006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669116" y="15346443"/>
            <a:ext cx="846706" cy="8947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6366565" y="15721016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5567879" y="15353228"/>
            <a:ext cx="0" cy="37594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4369019" y="15882326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754347FA-8CA5-B64D-85BC-64ED9061E462}"/>
              </a:ext>
            </a:extLst>
          </p:cNvPr>
          <p:cNvSpPr txBox="1"/>
          <p:nvPr/>
        </p:nvSpPr>
        <p:spPr>
          <a:xfrm>
            <a:off x="5228736" y="14978657"/>
            <a:ext cx="942102" cy="374571"/>
          </a:xfrm>
          <a:prstGeom prst="wedgeRoundRectCallout">
            <a:avLst>
              <a:gd name="adj1" fmla="val 10734"/>
              <a:gd name="adj2" fmla="val 50641"/>
              <a:gd name="adj3" fmla="val 16667"/>
            </a:avLst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Risk and reward</a:t>
            </a:r>
          </a:p>
          <a:p>
            <a:pPr algn="ctr"/>
            <a:endParaRPr lang="en-US" sz="800" dirty="0"/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2021546" y="15851472"/>
            <a:ext cx="0" cy="4682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22821085-9B01-1643-85C1-C64AF10D1D68}"/>
              </a:ext>
            </a:extLst>
          </p:cNvPr>
          <p:cNvCxnSpPr>
            <a:cxnSpLocks/>
          </p:cNvCxnSpPr>
          <p:nvPr/>
        </p:nvCxnSpPr>
        <p:spPr>
          <a:xfrm>
            <a:off x="6027093" y="2189593"/>
            <a:ext cx="0" cy="45169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B16335DF-B3E6-9C43-8DA5-AD74166C867F}"/>
              </a:ext>
            </a:extLst>
          </p:cNvPr>
          <p:cNvCxnSpPr>
            <a:cxnSpLocks/>
            <a:endCxn id="143" idx="0"/>
          </p:cNvCxnSpPr>
          <p:nvPr/>
        </p:nvCxnSpPr>
        <p:spPr>
          <a:xfrm flipH="1">
            <a:off x="2140308" y="6533038"/>
            <a:ext cx="6668" cy="59854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H="1" flipV="1">
            <a:off x="8096969" y="4978817"/>
            <a:ext cx="321587" cy="30208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433031" y="325251"/>
            <a:ext cx="7705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haroni" panose="020B0604020202020204" pitchFamily="2" charset="-79"/>
                <a:cs typeface="Aharoni" panose="020B0604020202020204" pitchFamily="2" charset="-79"/>
              </a:rPr>
              <a:t>GCSE Business </a:t>
            </a:r>
            <a:r>
              <a:rPr lang="en-GB" sz="4800" b="1" dirty="0">
                <a:latin typeface="Aharoni" panose="020B0604020202020204" pitchFamily="2" charset="-79"/>
                <a:cs typeface="Aharoni" panose="020B0604020202020204" pitchFamily="2" charset="-79"/>
              </a:rPr>
              <a:t>9-1</a:t>
            </a:r>
            <a:r>
              <a:rPr lang="en-GB" sz="3200" b="1" dirty="0">
                <a:latin typeface="Aharoni" panose="020B0604020202020204" pitchFamily="2" charset="-79"/>
                <a:cs typeface="Aharoni" panose="020B0604020202020204" pitchFamily="2" charset="-79"/>
              </a:rPr>
              <a:t> Learning Journey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7703009" y="15473102"/>
            <a:ext cx="830648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E9DFE9-D2AE-C14C-AB63-41C6DF192559}"/>
              </a:ext>
            </a:extLst>
          </p:cNvPr>
          <p:cNvSpPr txBox="1"/>
          <p:nvPr/>
        </p:nvSpPr>
        <p:spPr>
          <a:xfrm>
            <a:off x="7692583" y="15409946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8F2FCE06-B784-40AE-99FE-6BE6AEB80DF4}"/>
              </a:ext>
            </a:extLst>
          </p:cNvPr>
          <p:cNvSpPr txBox="1"/>
          <p:nvPr/>
        </p:nvSpPr>
        <p:spPr>
          <a:xfrm>
            <a:off x="6786850" y="14690696"/>
            <a:ext cx="1021410" cy="510778"/>
          </a:xfrm>
          <a:prstGeom prst="wedgeRoundRectCallout">
            <a:avLst>
              <a:gd name="adj1" fmla="val -37862"/>
              <a:gd name="adj2" fmla="val 14543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Topic 1.1 Enterprise and entrepreneurship</a:t>
            </a:r>
            <a:endParaRPr lang="en-GB" sz="800" dirty="0"/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9F6593FB-5247-4B4E-A446-6EB069AC1072}"/>
              </a:ext>
            </a:extLst>
          </p:cNvPr>
          <p:cNvSpPr txBox="1"/>
          <p:nvPr/>
        </p:nvSpPr>
        <p:spPr>
          <a:xfrm>
            <a:off x="5830020" y="16283444"/>
            <a:ext cx="1073630" cy="374571"/>
          </a:xfrm>
          <a:prstGeom prst="wedgeRoundRectCallout">
            <a:avLst>
              <a:gd name="adj1" fmla="val -19095"/>
              <a:gd name="adj2" fmla="val -51645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The dynamic nature of business</a:t>
            </a:r>
            <a:endParaRPr lang="en-US" sz="100" dirty="0"/>
          </a:p>
        </p:txBody>
      </p:sp>
      <p:cxnSp>
        <p:nvCxnSpPr>
          <p:cNvPr id="391" name="Straight Connector 390">
            <a:extLst>
              <a:ext uri="{FF2B5EF4-FFF2-40B4-BE49-F238E27FC236}">
                <a16:creationId xmlns:a16="http://schemas.microsoft.com/office/drawing/2014/main" id="{39981D08-B8AF-4086-AE03-C44C8CE55DC7}"/>
              </a:ext>
            </a:extLst>
          </p:cNvPr>
          <p:cNvCxnSpPr>
            <a:cxnSpLocks/>
          </p:cNvCxnSpPr>
          <p:nvPr/>
        </p:nvCxnSpPr>
        <p:spPr>
          <a:xfrm flipH="1">
            <a:off x="1518793" y="15030322"/>
            <a:ext cx="317826" cy="30573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>
            <a:extLst>
              <a:ext uri="{FF2B5EF4-FFF2-40B4-BE49-F238E27FC236}">
                <a16:creationId xmlns:a16="http://schemas.microsoft.com/office/drawing/2014/main" id="{E84EC7A0-1EC3-489B-B564-99132653BA00}"/>
              </a:ext>
            </a:extLst>
          </p:cNvPr>
          <p:cNvCxnSpPr>
            <a:cxnSpLocks/>
          </p:cNvCxnSpPr>
          <p:nvPr/>
        </p:nvCxnSpPr>
        <p:spPr>
          <a:xfrm flipH="1">
            <a:off x="1414825" y="14296342"/>
            <a:ext cx="488370" cy="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4C8A4E39-A5D3-4E3C-B675-233EEF1AD624}"/>
              </a:ext>
            </a:extLst>
          </p:cNvPr>
          <p:cNvCxnSpPr>
            <a:cxnSpLocks/>
          </p:cNvCxnSpPr>
          <p:nvPr/>
        </p:nvCxnSpPr>
        <p:spPr>
          <a:xfrm>
            <a:off x="1542729" y="13110990"/>
            <a:ext cx="356607" cy="47150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>
            <a:extLst>
              <a:ext uri="{FF2B5EF4-FFF2-40B4-BE49-F238E27FC236}">
                <a16:creationId xmlns:a16="http://schemas.microsoft.com/office/drawing/2014/main" id="{9B445240-399E-4288-B61F-011BC64B8806}"/>
              </a:ext>
            </a:extLst>
          </p:cNvPr>
          <p:cNvCxnSpPr>
            <a:cxnSpLocks/>
          </p:cNvCxnSpPr>
          <p:nvPr/>
        </p:nvCxnSpPr>
        <p:spPr>
          <a:xfrm flipV="1">
            <a:off x="5273336" y="13712382"/>
            <a:ext cx="0" cy="62450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7FEBCA52-4E69-4E21-AABE-C6B6046DDF5B}"/>
              </a:ext>
            </a:extLst>
          </p:cNvPr>
          <p:cNvCxnSpPr>
            <a:cxnSpLocks/>
          </p:cNvCxnSpPr>
          <p:nvPr/>
        </p:nvCxnSpPr>
        <p:spPr>
          <a:xfrm>
            <a:off x="6524111" y="12977496"/>
            <a:ext cx="704" cy="60565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866897A3-A6FE-40C7-8A62-80E372D7DDE7}"/>
              </a:ext>
            </a:extLst>
          </p:cNvPr>
          <p:cNvCxnSpPr>
            <a:cxnSpLocks/>
          </p:cNvCxnSpPr>
          <p:nvPr/>
        </p:nvCxnSpPr>
        <p:spPr>
          <a:xfrm flipV="1">
            <a:off x="7948532" y="13663137"/>
            <a:ext cx="19839" cy="4942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Straight Connector 434">
            <a:extLst>
              <a:ext uri="{FF2B5EF4-FFF2-40B4-BE49-F238E27FC236}">
                <a16:creationId xmlns:a16="http://schemas.microsoft.com/office/drawing/2014/main" id="{C4ECEB2E-E6FD-418B-9711-CB52089CF1F2}"/>
              </a:ext>
            </a:extLst>
          </p:cNvPr>
          <p:cNvCxnSpPr>
            <a:cxnSpLocks/>
          </p:cNvCxnSpPr>
          <p:nvPr/>
        </p:nvCxnSpPr>
        <p:spPr>
          <a:xfrm flipV="1">
            <a:off x="5545424" y="11666669"/>
            <a:ext cx="0" cy="74067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7215779" y="11003758"/>
            <a:ext cx="6688" cy="31478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Straight Connector 529">
            <a:extLst>
              <a:ext uri="{FF2B5EF4-FFF2-40B4-BE49-F238E27FC236}">
                <a16:creationId xmlns:a16="http://schemas.microsoft.com/office/drawing/2014/main" id="{A35A5061-95DD-4F04-8D1C-A5AE0DF4AA54}"/>
              </a:ext>
            </a:extLst>
          </p:cNvPr>
          <p:cNvCxnSpPr>
            <a:cxnSpLocks/>
          </p:cNvCxnSpPr>
          <p:nvPr/>
        </p:nvCxnSpPr>
        <p:spPr>
          <a:xfrm flipH="1" flipV="1">
            <a:off x="1787595" y="9625328"/>
            <a:ext cx="411814" cy="2568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Connector 549">
            <a:extLst>
              <a:ext uri="{FF2B5EF4-FFF2-40B4-BE49-F238E27FC236}">
                <a16:creationId xmlns:a16="http://schemas.microsoft.com/office/drawing/2014/main" id="{BAB821FE-ABED-48FC-AF5C-5F449419C1B0}"/>
              </a:ext>
            </a:extLst>
          </p:cNvPr>
          <p:cNvCxnSpPr>
            <a:cxnSpLocks/>
          </p:cNvCxnSpPr>
          <p:nvPr/>
        </p:nvCxnSpPr>
        <p:spPr>
          <a:xfrm>
            <a:off x="1585759" y="8776172"/>
            <a:ext cx="503214" cy="35913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3" name="Straight Connector 562">
            <a:extLst>
              <a:ext uri="{FF2B5EF4-FFF2-40B4-BE49-F238E27FC236}">
                <a16:creationId xmlns:a16="http://schemas.microsoft.com/office/drawing/2014/main" id="{9C6FAEDB-5712-418B-A720-799299F38636}"/>
              </a:ext>
            </a:extLst>
          </p:cNvPr>
          <p:cNvCxnSpPr>
            <a:cxnSpLocks/>
          </p:cNvCxnSpPr>
          <p:nvPr/>
        </p:nvCxnSpPr>
        <p:spPr>
          <a:xfrm flipV="1">
            <a:off x="4320957" y="9391584"/>
            <a:ext cx="0" cy="55273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Straight Connector 565">
            <a:extLst>
              <a:ext uri="{FF2B5EF4-FFF2-40B4-BE49-F238E27FC236}">
                <a16:creationId xmlns:a16="http://schemas.microsoft.com/office/drawing/2014/main" id="{6DB874D9-09C2-4F69-9FD9-FEE3C6AD48B3}"/>
              </a:ext>
            </a:extLst>
          </p:cNvPr>
          <p:cNvCxnSpPr>
            <a:cxnSpLocks/>
          </p:cNvCxnSpPr>
          <p:nvPr/>
        </p:nvCxnSpPr>
        <p:spPr>
          <a:xfrm>
            <a:off x="5288393" y="8669476"/>
            <a:ext cx="0" cy="49790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Straight Connector 568">
            <a:extLst>
              <a:ext uri="{FF2B5EF4-FFF2-40B4-BE49-F238E27FC236}">
                <a16:creationId xmlns:a16="http://schemas.microsoft.com/office/drawing/2014/main" id="{FFCE5675-9D40-40A7-8E16-77BF44D6D036}"/>
              </a:ext>
            </a:extLst>
          </p:cNvPr>
          <p:cNvCxnSpPr>
            <a:cxnSpLocks/>
          </p:cNvCxnSpPr>
          <p:nvPr/>
        </p:nvCxnSpPr>
        <p:spPr>
          <a:xfrm flipV="1">
            <a:off x="6194740" y="9394333"/>
            <a:ext cx="0" cy="52554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Straight Connector 584">
            <a:extLst>
              <a:ext uri="{FF2B5EF4-FFF2-40B4-BE49-F238E27FC236}">
                <a16:creationId xmlns:a16="http://schemas.microsoft.com/office/drawing/2014/main" id="{ED97350C-F515-4F00-B9C2-7F4F13347875}"/>
              </a:ext>
            </a:extLst>
          </p:cNvPr>
          <p:cNvCxnSpPr>
            <a:cxnSpLocks/>
          </p:cNvCxnSpPr>
          <p:nvPr/>
        </p:nvCxnSpPr>
        <p:spPr>
          <a:xfrm flipH="1">
            <a:off x="8306187" y="7337448"/>
            <a:ext cx="169485" cy="947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Straight Connector 597">
            <a:extLst>
              <a:ext uri="{FF2B5EF4-FFF2-40B4-BE49-F238E27FC236}">
                <a16:creationId xmlns:a16="http://schemas.microsoft.com/office/drawing/2014/main" id="{104C83F5-434B-446C-8EFF-A20C47D069A3}"/>
              </a:ext>
            </a:extLst>
          </p:cNvPr>
          <p:cNvCxnSpPr>
            <a:cxnSpLocks/>
          </p:cNvCxnSpPr>
          <p:nvPr/>
        </p:nvCxnSpPr>
        <p:spPr>
          <a:xfrm flipV="1">
            <a:off x="7719728" y="7282979"/>
            <a:ext cx="141321" cy="33247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Straight Connector 603">
            <a:extLst>
              <a:ext uri="{FF2B5EF4-FFF2-40B4-BE49-F238E27FC236}">
                <a16:creationId xmlns:a16="http://schemas.microsoft.com/office/drawing/2014/main" id="{52614DFF-0EF6-4C6A-AD7D-9B4446A681E6}"/>
              </a:ext>
            </a:extLst>
          </p:cNvPr>
          <p:cNvCxnSpPr>
            <a:cxnSpLocks/>
          </p:cNvCxnSpPr>
          <p:nvPr/>
        </p:nvCxnSpPr>
        <p:spPr>
          <a:xfrm flipH="1">
            <a:off x="7671174" y="6543733"/>
            <a:ext cx="101483" cy="42071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3" name="Straight Connector 622">
            <a:extLst>
              <a:ext uri="{FF2B5EF4-FFF2-40B4-BE49-F238E27FC236}">
                <a16:creationId xmlns:a16="http://schemas.microsoft.com/office/drawing/2014/main" id="{7D1A76D7-946A-434B-9E20-E66593C9A965}"/>
              </a:ext>
            </a:extLst>
          </p:cNvPr>
          <p:cNvCxnSpPr>
            <a:cxnSpLocks/>
          </p:cNvCxnSpPr>
          <p:nvPr/>
        </p:nvCxnSpPr>
        <p:spPr>
          <a:xfrm flipV="1">
            <a:off x="6527250" y="7287460"/>
            <a:ext cx="0" cy="3810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Straight Connector 631">
            <a:extLst>
              <a:ext uri="{FF2B5EF4-FFF2-40B4-BE49-F238E27FC236}">
                <a16:creationId xmlns:a16="http://schemas.microsoft.com/office/drawing/2014/main" id="{B6F03619-A72D-4CF0-8660-E25D5E191C26}"/>
              </a:ext>
            </a:extLst>
          </p:cNvPr>
          <p:cNvCxnSpPr>
            <a:cxnSpLocks/>
          </p:cNvCxnSpPr>
          <p:nvPr/>
        </p:nvCxnSpPr>
        <p:spPr>
          <a:xfrm flipV="1">
            <a:off x="4494919" y="7163546"/>
            <a:ext cx="0" cy="47424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Straight Connector 635">
            <a:extLst>
              <a:ext uri="{FF2B5EF4-FFF2-40B4-BE49-F238E27FC236}">
                <a16:creationId xmlns:a16="http://schemas.microsoft.com/office/drawing/2014/main" id="{E6C2D989-6BCF-44BD-A06B-C7FA92BCF323}"/>
              </a:ext>
            </a:extLst>
          </p:cNvPr>
          <p:cNvCxnSpPr>
            <a:cxnSpLocks/>
          </p:cNvCxnSpPr>
          <p:nvPr/>
        </p:nvCxnSpPr>
        <p:spPr>
          <a:xfrm flipH="1">
            <a:off x="3727832" y="6582571"/>
            <a:ext cx="1" cy="47832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Straight Connector 637">
            <a:extLst>
              <a:ext uri="{FF2B5EF4-FFF2-40B4-BE49-F238E27FC236}">
                <a16:creationId xmlns:a16="http://schemas.microsoft.com/office/drawing/2014/main" id="{7E040C18-2E53-40CA-BFAD-62C81655A485}"/>
              </a:ext>
            </a:extLst>
          </p:cNvPr>
          <p:cNvCxnSpPr>
            <a:cxnSpLocks/>
          </p:cNvCxnSpPr>
          <p:nvPr/>
        </p:nvCxnSpPr>
        <p:spPr>
          <a:xfrm flipV="1">
            <a:off x="1153519" y="6832311"/>
            <a:ext cx="443047" cy="29927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Straight Connector 647">
            <a:extLst>
              <a:ext uri="{FF2B5EF4-FFF2-40B4-BE49-F238E27FC236}">
                <a16:creationId xmlns:a16="http://schemas.microsoft.com/office/drawing/2014/main" id="{C0BEB16A-81E4-439A-91F4-67D0A5E911AE}"/>
              </a:ext>
            </a:extLst>
          </p:cNvPr>
          <p:cNvCxnSpPr>
            <a:cxnSpLocks/>
          </p:cNvCxnSpPr>
          <p:nvPr/>
        </p:nvCxnSpPr>
        <p:spPr>
          <a:xfrm>
            <a:off x="3412751" y="4561361"/>
            <a:ext cx="5974" cy="38294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Straight Connector 652">
            <a:extLst>
              <a:ext uri="{FF2B5EF4-FFF2-40B4-BE49-F238E27FC236}">
                <a16:creationId xmlns:a16="http://schemas.microsoft.com/office/drawing/2014/main" id="{B4B756DC-3C0D-4E23-B3CB-F7BC497B34CD}"/>
              </a:ext>
            </a:extLst>
          </p:cNvPr>
          <p:cNvCxnSpPr>
            <a:cxnSpLocks/>
          </p:cNvCxnSpPr>
          <p:nvPr/>
        </p:nvCxnSpPr>
        <p:spPr>
          <a:xfrm flipV="1">
            <a:off x="3005387" y="7271185"/>
            <a:ext cx="0" cy="4135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Straight Connector 665">
            <a:extLst>
              <a:ext uri="{FF2B5EF4-FFF2-40B4-BE49-F238E27FC236}">
                <a16:creationId xmlns:a16="http://schemas.microsoft.com/office/drawing/2014/main" id="{19AED11F-99FB-48BD-8EE7-538D5AFF930F}"/>
              </a:ext>
            </a:extLst>
          </p:cNvPr>
          <p:cNvCxnSpPr>
            <a:cxnSpLocks/>
          </p:cNvCxnSpPr>
          <p:nvPr/>
        </p:nvCxnSpPr>
        <p:spPr>
          <a:xfrm flipV="1">
            <a:off x="2166334" y="5158871"/>
            <a:ext cx="0" cy="4135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8" name="Picture 707" descr="A close up of a logo&#10;&#10;Description automatically generated">
            <a:extLst>
              <a:ext uri="{FF2B5EF4-FFF2-40B4-BE49-F238E27FC236}">
                <a16:creationId xmlns:a16="http://schemas.microsoft.com/office/drawing/2014/main" id="{1FDB4158-C97B-485A-9493-41C7BA2E0D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78"/>
          <a:stretch/>
        </p:blipFill>
        <p:spPr>
          <a:xfrm>
            <a:off x="233821" y="1483828"/>
            <a:ext cx="1284972" cy="1047535"/>
          </a:xfrm>
          <a:prstGeom prst="rect">
            <a:avLst/>
          </a:prstGeom>
        </p:spPr>
      </p:pic>
      <p:sp>
        <p:nvSpPr>
          <p:cNvPr id="297" name="TextBox 296">
            <a:extLst>
              <a:ext uri="{FF2B5EF4-FFF2-40B4-BE49-F238E27FC236}">
                <a16:creationId xmlns:a16="http://schemas.microsoft.com/office/drawing/2014/main" id="{45959225-B58A-4FF0-821B-A266608598AA}"/>
              </a:ext>
            </a:extLst>
          </p:cNvPr>
          <p:cNvSpPr txBox="1"/>
          <p:nvPr/>
        </p:nvSpPr>
        <p:spPr>
          <a:xfrm>
            <a:off x="3387394" y="16277216"/>
            <a:ext cx="1073630" cy="374571"/>
          </a:xfrm>
          <a:prstGeom prst="wedgeRoundRectCallout">
            <a:avLst>
              <a:gd name="adj1" fmla="val 11605"/>
              <a:gd name="adj2" fmla="val -51456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The role of business enterprise</a:t>
            </a:r>
            <a:endParaRPr lang="en-US" sz="800" dirty="0"/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FE3C75D7-E58D-4934-9D4C-5208215A1E00}"/>
              </a:ext>
            </a:extLst>
          </p:cNvPr>
          <p:cNvSpPr txBox="1"/>
          <p:nvPr/>
        </p:nvSpPr>
        <p:spPr>
          <a:xfrm>
            <a:off x="3053943" y="14638725"/>
            <a:ext cx="942102" cy="783193"/>
          </a:xfrm>
          <a:prstGeom prst="wedgeRoundRectCallout">
            <a:avLst>
              <a:gd name="adj1" fmla="val -69398"/>
              <a:gd name="adj2" fmla="val 9996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Topic 1.2 Spotting a business opportunity</a:t>
            </a:r>
            <a:endParaRPr lang="en-GB" sz="800" dirty="0"/>
          </a:p>
          <a:p>
            <a:endParaRPr lang="en-US" sz="800" dirty="0"/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FBEEFA35-C662-44B4-9AB7-7F7AAC6BE1CA}"/>
              </a:ext>
            </a:extLst>
          </p:cNvPr>
          <p:cNvSpPr txBox="1"/>
          <p:nvPr/>
        </p:nvSpPr>
        <p:spPr>
          <a:xfrm>
            <a:off x="1079021" y="16256178"/>
            <a:ext cx="1073630" cy="374571"/>
          </a:xfrm>
          <a:prstGeom prst="wedgeRoundRectCallout">
            <a:avLst>
              <a:gd name="adj1" fmla="val 10615"/>
              <a:gd name="adj2" fmla="val -45540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Customer needs </a:t>
            </a:r>
          </a:p>
          <a:p>
            <a:pPr algn="ctr"/>
            <a:endParaRPr lang="en-US" sz="800" dirty="0"/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id="{CEAB1C28-A81B-471B-9C9F-B7A1209E7B1D}"/>
              </a:ext>
            </a:extLst>
          </p:cNvPr>
          <p:cNvSpPr txBox="1"/>
          <p:nvPr/>
        </p:nvSpPr>
        <p:spPr>
          <a:xfrm>
            <a:off x="1794154" y="14149598"/>
            <a:ext cx="1073630" cy="374571"/>
          </a:xfrm>
          <a:prstGeom prst="wedgeRoundRectCallout">
            <a:avLst>
              <a:gd name="adj1" fmla="val 25469"/>
              <a:gd name="adj2" fmla="val -44643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Market segmentation </a:t>
            </a:r>
            <a:endParaRPr lang="en-US" sz="800" dirty="0"/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29A8ABBA-AE72-418D-93AD-B42B2925FB9C}"/>
              </a:ext>
            </a:extLst>
          </p:cNvPr>
          <p:cNvSpPr txBox="1"/>
          <p:nvPr/>
        </p:nvSpPr>
        <p:spPr>
          <a:xfrm>
            <a:off x="1775164" y="14784206"/>
            <a:ext cx="1073630" cy="374571"/>
          </a:xfrm>
          <a:prstGeom prst="wedgeRoundRectCallout">
            <a:avLst>
              <a:gd name="adj1" fmla="val 17547"/>
              <a:gd name="adj2" fmla="val 49912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Market research</a:t>
            </a:r>
          </a:p>
          <a:p>
            <a:pPr algn="ctr"/>
            <a:r>
              <a:rPr lang="en-GB" sz="800" dirty="0"/>
              <a:t> </a:t>
            </a:r>
            <a:endParaRPr lang="en-US" sz="800" dirty="0"/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C4A9A47B-F5F9-4E41-BDF9-B42111AEADF2}"/>
              </a:ext>
            </a:extLst>
          </p:cNvPr>
          <p:cNvSpPr txBox="1"/>
          <p:nvPr/>
        </p:nvSpPr>
        <p:spPr>
          <a:xfrm>
            <a:off x="645128" y="12800439"/>
            <a:ext cx="1073630" cy="374571"/>
          </a:xfrm>
          <a:prstGeom prst="wedgeRoundRectCallout">
            <a:avLst>
              <a:gd name="adj1" fmla="val 49238"/>
              <a:gd name="adj2" fmla="val 3280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The competitive environment</a:t>
            </a:r>
            <a:endParaRPr lang="en-US" sz="800" dirty="0"/>
          </a:p>
        </p:txBody>
      </p:sp>
      <p:sp>
        <p:nvSpPr>
          <p:cNvPr id="310" name="TextBox 309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3133003" y="12657573"/>
            <a:ext cx="1073630" cy="510778"/>
          </a:xfrm>
          <a:prstGeom prst="wedgeRoundRectCallout">
            <a:avLst>
              <a:gd name="adj1" fmla="val 51219"/>
              <a:gd name="adj2" fmla="val 13351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Topic 1.3</a:t>
            </a:r>
            <a:r>
              <a:rPr lang="en-GB" sz="800" dirty="0"/>
              <a:t> </a:t>
            </a:r>
            <a:r>
              <a:rPr lang="en-GB" sz="800" b="1" dirty="0"/>
              <a:t>Putting a business idea into practice</a:t>
            </a:r>
            <a:endParaRPr lang="en-GB" sz="800" dirty="0"/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4D2FECCA-1B4B-4FDC-A71D-5F386D74549E}"/>
              </a:ext>
            </a:extLst>
          </p:cNvPr>
          <p:cNvSpPr txBox="1"/>
          <p:nvPr/>
        </p:nvSpPr>
        <p:spPr>
          <a:xfrm>
            <a:off x="5689460" y="12793780"/>
            <a:ext cx="1073630" cy="374571"/>
          </a:xfrm>
          <a:prstGeom prst="wedgeRoundRectCallout">
            <a:avLst>
              <a:gd name="adj1" fmla="val 16557"/>
              <a:gd name="adj2" fmla="val 41730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Business aims and objectives</a:t>
            </a:r>
            <a:endParaRPr lang="en-US" sz="800" dirty="0"/>
          </a:p>
        </p:txBody>
      </p:sp>
      <p:sp>
        <p:nvSpPr>
          <p:cNvPr id="313" name="TextBox 312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7032183" y="12044093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Cash and cash-flow</a:t>
            </a:r>
          </a:p>
          <a:p>
            <a:endParaRPr lang="en-US" sz="800" dirty="0"/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D5B0514D-96EE-4A7C-BF5A-C07470A26A8C}"/>
              </a:ext>
            </a:extLst>
          </p:cNvPr>
          <p:cNvSpPr txBox="1"/>
          <p:nvPr/>
        </p:nvSpPr>
        <p:spPr>
          <a:xfrm>
            <a:off x="4953463" y="14172476"/>
            <a:ext cx="1073630" cy="374571"/>
          </a:xfrm>
          <a:prstGeom prst="wedgeRoundRectCallout">
            <a:avLst>
              <a:gd name="adj1" fmla="val 9624"/>
              <a:gd name="adj2" fmla="val -44644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Business revenues, costs and profits</a:t>
            </a:r>
            <a:endParaRPr lang="en-US" sz="800" dirty="0"/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978F2586-2C8D-4AAC-BE3B-4496F9C3ACB5}"/>
              </a:ext>
            </a:extLst>
          </p:cNvPr>
          <p:cNvSpPr txBox="1"/>
          <p:nvPr/>
        </p:nvSpPr>
        <p:spPr>
          <a:xfrm>
            <a:off x="7575966" y="14157366"/>
            <a:ext cx="1073630" cy="374571"/>
          </a:xfrm>
          <a:prstGeom prst="wedgeRoundRectCallout">
            <a:avLst>
              <a:gd name="adj1" fmla="val 13586"/>
              <a:gd name="adj2" fmla="val -44644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Sources of business finance</a:t>
            </a:r>
            <a:endParaRPr lang="en-US" sz="800" dirty="0"/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8306187" y="10688611"/>
            <a:ext cx="1073630" cy="510778"/>
          </a:xfrm>
          <a:prstGeom prst="wedgeRoundRectCallout">
            <a:avLst>
              <a:gd name="adj1" fmla="val -40036"/>
              <a:gd name="adj2" fmla="val 13520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Topic 1.4 Making the business effective</a:t>
            </a:r>
            <a:endParaRPr lang="en-US" sz="800" dirty="0"/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6642329" y="10519029"/>
            <a:ext cx="1073630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The options for start-up and small businesses</a:t>
            </a:r>
            <a:endParaRPr lang="en-US" sz="800" dirty="0"/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3731189" y="10565465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The marketing mix</a:t>
            </a:r>
          </a:p>
          <a:p>
            <a:pPr algn="ctr"/>
            <a:endParaRPr lang="en-US" sz="800" dirty="0"/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5231047" y="12071923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Business location</a:t>
            </a:r>
          </a:p>
          <a:p>
            <a:endParaRPr lang="en-US" sz="800" dirty="0"/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368418" y="12002815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Business plans </a:t>
            </a:r>
          </a:p>
          <a:p>
            <a:pPr algn="ctr"/>
            <a:endParaRPr lang="en-US" sz="800" dirty="0"/>
          </a:p>
        </p:txBody>
      </p: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3907796" y="10940036"/>
            <a:ext cx="0" cy="45907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C4ECEB2E-E6FD-418B-9711-CB52089CF1F2}"/>
              </a:ext>
            </a:extLst>
          </p:cNvPr>
          <p:cNvCxnSpPr>
            <a:cxnSpLocks/>
          </p:cNvCxnSpPr>
          <p:nvPr/>
        </p:nvCxnSpPr>
        <p:spPr>
          <a:xfrm flipV="1">
            <a:off x="2611386" y="11518531"/>
            <a:ext cx="0" cy="48428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V="1">
            <a:off x="8067298" y="12218236"/>
            <a:ext cx="443683" cy="131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291024" y="9752960"/>
            <a:ext cx="1073630" cy="510778"/>
          </a:xfrm>
          <a:prstGeom prst="wedgeRoundRectCallout">
            <a:avLst>
              <a:gd name="adj1" fmla="val 45277"/>
              <a:gd name="adj2" fmla="val 14184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Topic 1.5 Understanding External Influences</a:t>
            </a:r>
            <a:endParaRPr lang="en-US" sz="800" dirty="0"/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914812" y="9912651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Business stakeholders </a:t>
            </a:r>
            <a:endParaRPr lang="en-US" sz="800" dirty="0"/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600815" y="8553990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Technology and business </a:t>
            </a:r>
            <a:endParaRPr lang="en-US" sz="800" dirty="0"/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4075675" y="9856495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Legislation and business</a:t>
            </a:r>
            <a:endParaRPr lang="en-US" sz="800" dirty="0"/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4491274" y="8360456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The economy and business</a:t>
            </a:r>
            <a:endParaRPr lang="en-US" sz="800" dirty="0"/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5934608" y="9873237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External influences</a:t>
            </a:r>
          </a:p>
          <a:p>
            <a:pPr algn="ctr"/>
            <a:endParaRPr lang="en-US" sz="800" dirty="0"/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6765724" y="8117986"/>
            <a:ext cx="1073630" cy="510778"/>
          </a:xfrm>
          <a:prstGeom prst="wedgeRoundRectCallout">
            <a:avLst>
              <a:gd name="adj1" fmla="val 104076"/>
              <a:gd name="adj2" fmla="val -69313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Topic 2.1 Growing the business</a:t>
            </a:r>
          </a:p>
          <a:p>
            <a:endParaRPr lang="en-GB" sz="800" dirty="0"/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5535207" y="7581466"/>
            <a:ext cx="1073630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Ethics, the environment and business</a:t>
            </a:r>
            <a:endParaRPr lang="en-US" sz="800" dirty="0"/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7616075" y="6159479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Business and globalisation</a:t>
            </a:r>
            <a:endParaRPr lang="en-US" sz="800" dirty="0"/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6814074" y="7576125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Changes in business aims and objectives</a:t>
            </a:r>
            <a:endParaRPr lang="en-US" sz="800" dirty="0"/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8468570" y="7120754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Business growth</a:t>
            </a:r>
          </a:p>
          <a:p>
            <a:pPr algn="ctr"/>
            <a:endParaRPr lang="en-US" sz="800" dirty="0"/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3616784" y="6265071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Price</a:t>
            </a:r>
          </a:p>
          <a:p>
            <a:pPr algn="ctr"/>
            <a:endParaRPr lang="en-US" sz="800" dirty="0"/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980313" y="7613370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Promotion</a:t>
            </a:r>
          </a:p>
          <a:p>
            <a:pPr algn="ctr"/>
            <a:endParaRPr lang="en-US" sz="800" dirty="0"/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931757" y="6257693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Place</a:t>
            </a:r>
          </a:p>
          <a:p>
            <a:pPr algn="ctr"/>
            <a:endParaRPr lang="en-US" sz="800" dirty="0"/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3616784" y="7590289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 Product</a:t>
            </a:r>
          </a:p>
          <a:p>
            <a:pPr algn="ctr"/>
            <a:endParaRPr lang="en-US" sz="800" dirty="0"/>
          </a:p>
        </p:txBody>
      </p:sp>
      <p:sp>
        <p:nvSpPr>
          <p:cNvPr id="308" name="TextBox 307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43483" y="6980242"/>
            <a:ext cx="1073630" cy="646986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Using the marketing mix to make business decisions</a:t>
            </a:r>
            <a:endParaRPr lang="en-US" sz="800" dirty="0"/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231089" y="4504294"/>
            <a:ext cx="1073630" cy="510778"/>
          </a:xfrm>
          <a:prstGeom prst="wedgeRoundRectCallout">
            <a:avLst>
              <a:gd name="adj1" fmla="val 61123"/>
              <a:gd name="adj2" fmla="val 129350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2.3 Making operational decisions</a:t>
            </a:r>
            <a:endParaRPr lang="en-GB" sz="800" dirty="0"/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3879240" y="5463749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Managing quality</a:t>
            </a:r>
          </a:p>
          <a:p>
            <a:endParaRPr lang="en-GB" sz="800" dirty="0"/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464283" y="4214909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Working with suppliers</a:t>
            </a: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1883780" y="5474382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Business operations</a:t>
            </a:r>
          </a:p>
          <a:p>
            <a:pPr algn="ctr"/>
            <a:endParaRPr lang="en-US" sz="800" dirty="0"/>
          </a:p>
        </p:txBody>
      </p: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19AED11F-99FB-48BD-8EE7-538D5AFF930F}"/>
              </a:ext>
            </a:extLst>
          </p:cNvPr>
          <p:cNvCxnSpPr>
            <a:cxnSpLocks/>
          </p:cNvCxnSpPr>
          <p:nvPr/>
        </p:nvCxnSpPr>
        <p:spPr>
          <a:xfrm flipV="1">
            <a:off x="4402694" y="5063174"/>
            <a:ext cx="0" cy="41359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" name="TextBox 323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5854669" y="3219518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Organisational structures</a:t>
            </a: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7053294" y="3508751"/>
            <a:ext cx="1073630" cy="510778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Understanding business performance </a:t>
            </a: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5182396" y="1843169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Effective recruitment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8251939" y="5247150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Business calculations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2988179" y="1865119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noFill/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Motivation</a:t>
            </a:r>
          </a:p>
          <a:p>
            <a:pPr algn="ctr"/>
            <a:endParaRPr lang="en-GB" sz="800" dirty="0"/>
          </a:p>
        </p:txBody>
      </p:sp>
      <p:cxnSp>
        <p:nvCxnSpPr>
          <p:cNvPr id="329" name="Straight Connector 328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V="1">
            <a:off x="6764262" y="2936675"/>
            <a:ext cx="0" cy="29666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22821085-9B01-1643-85C1-C64AF10D1D68}"/>
              </a:ext>
            </a:extLst>
          </p:cNvPr>
          <p:cNvCxnSpPr>
            <a:cxnSpLocks/>
          </p:cNvCxnSpPr>
          <p:nvPr/>
        </p:nvCxnSpPr>
        <p:spPr>
          <a:xfrm>
            <a:off x="3575948" y="2239690"/>
            <a:ext cx="0" cy="35150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7E040C18-2E53-40CA-BFAD-62C81655A485}"/>
              </a:ext>
            </a:extLst>
          </p:cNvPr>
          <p:cNvCxnSpPr>
            <a:cxnSpLocks/>
            <a:stCxn id="325" idx="3"/>
          </p:cNvCxnSpPr>
          <p:nvPr/>
        </p:nvCxnSpPr>
        <p:spPr>
          <a:xfrm>
            <a:off x="8126924" y="3764140"/>
            <a:ext cx="331441" cy="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2" name="TextBox 331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7560154" y="1951459"/>
            <a:ext cx="1073630" cy="374571"/>
          </a:xfrm>
          <a:prstGeom prst="wedgeRoundRectCallout">
            <a:avLst>
              <a:gd name="adj1" fmla="val -39891"/>
              <a:gd name="adj2" fmla="val 174768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b="1" dirty="0"/>
              <a:t>2.5 Making Human Resource decisions</a:t>
            </a:r>
            <a:endParaRPr lang="en-GB" sz="800" dirty="0"/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6141765" y="4128721"/>
            <a:ext cx="1073630" cy="374571"/>
          </a:xfrm>
          <a:prstGeom prst="wedgeRoundRectCallout">
            <a:avLst>
              <a:gd name="adj1" fmla="val 38345"/>
              <a:gd name="adj2" fmla="val 148652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2.4 Making financial decisions</a:t>
            </a:r>
            <a:endParaRPr lang="en-GB" sz="800" dirty="0"/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780ECF31-AEDA-453E-80F6-99DCCA176A7A}"/>
              </a:ext>
            </a:extLst>
          </p:cNvPr>
          <p:cNvSpPr txBox="1"/>
          <p:nvPr/>
        </p:nvSpPr>
        <p:spPr>
          <a:xfrm>
            <a:off x="3793878" y="3233343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Effective training and development </a:t>
            </a:r>
          </a:p>
        </p:txBody>
      </p: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D8FE89EB-BF86-E64A-8A5A-7463636CC8B2}"/>
              </a:ext>
            </a:extLst>
          </p:cNvPr>
          <p:cNvCxnSpPr>
            <a:cxnSpLocks/>
          </p:cNvCxnSpPr>
          <p:nvPr/>
        </p:nvCxnSpPr>
        <p:spPr>
          <a:xfrm flipV="1">
            <a:off x="4612490" y="2936676"/>
            <a:ext cx="0" cy="2808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6" name="Picture 335" descr="See the source image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14" t="17405" r="26234" b="15822"/>
          <a:stretch/>
        </p:blipFill>
        <p:spPr bwMode="auto">
          <a:xfrm>
            <a:off x="1998624" y="1417836"/>
            <a:ext cx="890905" cy="6667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7" name="Picture 336" descr="See the source imag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529" y="3148369"/>
            <a:ext cx="824865" cy="75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Picture 337" descr="https://thumbs.dreamstime.com/t/linear-selection-process-icon-human-resources-outline-collection-thin-line-selection-process-icon-isolated-white-140060125.jpg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25" t="16250" r="17500" b="30000"/>
          <a:stretch/>
        </p:blipFill>
        <p:spPr bwMode="auto">
          <a:xfrm>
            <a:off x="4173025" y="1279042"/>
            <a:ext cx="942975" cy="8191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9" name="Picture 338" descr="http://cdn.onlinewebfonts.com/svg/img_501800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508" y="3217496"/>
            <a:ext cx="942975" cy="911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Picture 339" descr="See the source image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017" y="1286772"/>
            <a:ext cx="102743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Picture 340"/>
          <p:cNvPicPr/>
          <p:nvPr/>
        </p:nvPicPr>
        <p:blipFill rotWithShape="1">
          <a:blip r:embed="rId9"/>
          <a:srcRect l="3661" t="15385" r="52412" b="5591"/>
          <a:stretch/>
        </p:blipFill>
        <p:spPr bwMode="auto">
          <a:xfrm>
            <a:off x="8751216" y="2641287"/>
            <a:ext cx="660896" cy="7102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2" name="Picture 341" descr="See the source image"/>
          <p:cNvPicPr/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6" t="10298" r="15781" b="12792"/>
          <a:stretch/>
        </p:blipFill>
        <p:spPr bwMode="auto">
          <a:xfrm rot="1099807">
            <a:off x="8655519" y="4316006"/>
            <a:ext cx="651646" cy="7938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3" name="Picture 342"/>
          <p:cNvPicPr/>
          <p:nvPr/>
        </p:nvPicPr>
        <p:blipFill rotWithShape="1">
          <a:blip r:embed="rId11"/>
          <a:srcRect l="2162" t="11834" r="57421" b="8284"/>
          <a:stretch/>
        </p:blipFill>
        <p:spPr bwMode="auto">
          <a:xfrm>
            <a:off x="7084800" y="5365667"/>
            <a:ext cx="693835" cy="7828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4" name="Picture 343" descr="See the source image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417" y="5383631"/>
            <a:ext cx="817024" cy="454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Picture 344" descr="http://www.pngall.com/wp-content/uploads/2016/07/Team-Work.png"/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519" y="3702378"/>
            <a:ext cx="904875" cy="90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Picture 345" descr="https://teacherentrepreneur.com/wp-content/uploads/Operations-Clip-Art.png"/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031" y="3645870"/>
            <a:ext cx="1019175" cy="943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Picture 346" descr="https://media.istockphoto.com/vectors/marketing-mix-or-4ps-model-on-black-chalkboard-vector-id652289122?k=6&amp;m=652289122&amp;s=612x612&amp;w=0&amp;h=YmjU-PXn1KsC-76NeLLyUic5D8SIKw8YU3FykSjIn2Q="/>
          <p:cNvPicPr/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4" t="16052" r="27907" b="42772"/>
          <a:stretch/>
        </p:blipFill>
        <p:spPr bwMode="auto">
          <a:xfrm>
            <a:off x="5028090" y="5819543"/>
            <a:ext cx="1188502" cy="8342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89" name="TextBox 288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6290191" y="6058251"/>
            <a:ext cx="1073630" cy="510778"/>
          </a:xfrm>
          <a:prstGeom prst="wedgeRoundRectCallout">
            <a:avLst>
              <a:gd name="adj1" fmla="val -39891"/>
              <a:gd name="adj2" fmla="val 137676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Topic 2.2 Making marketing decisions</a:t>
            </a:r>
            <a:endParaRPr lang="en-GB" sz="800" dirty="0"/>
          </a:p>
        </p:txBody>
      </p:sp>
      <p:pic>
        <p:nvPicPr>
          <p:cNvPr id="348" name="Picture 347" descr="See the source image"/>
          <p:cNvPicPr/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23" t="19643" r="20000" b="26786"/>
          <a:stretch/>
        </p:blipFill>
        <p:spPr bwMode="auto">
          <a:xfrm>
            <a:off x="3063914" y="5938095"/>
            <a:ext cx="509594" cy="49589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9" name="Picture 348" descr="See the source image"/>
          <p:cNvPicPr/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8" b="18565"/>
          <a:stretch/>
        </p:blipFill>
        <p:spPr bwMode="auto">
          <a:xfrm>
            <a:off x="286055" y="6169893"/>
            <a:ext cx="762052" cy="56182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0" name="Picture 349" descr="See the source image"/>
          <p:cNvPicPr/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0" t="11111" r="8500" b="9778"/>
          <a:stretch/>
        </p:blipFill>
        <p:spPr bwMode="auto">
          <a:xfrm>
            <a:off x="788696" y="7768795"/>
            <a:ext cx="1110640" cy="49029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7" name="Picture 136" descr="Image result for apple black and white">
            <a:extLst>
              <a:ext uri="{FF2B5EF4-FFF2-40B4-BE49-F238E27FC236}">
                <a16:creationId xmlns:a16="http://schemas.microsoft.com/office/drawing/2014/main" id="{EF5B74BF-D895-40AF-A960-09BE0DB715B1}"/>
              </a:ext>
            </a:extLst>
          </p:cNvPr>
          <p:cNvPicPr/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26" r="26535"/>
          <a:stretch/>
        </p:blipFill>
        <p:spPr bwMode="auto">
          <a:xfrm>
            <a:off x="4837720" y="7487911"/>
            <a:ext cx="574040" cy="6477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8" name="Picture 137" descr="Image result for recycle clipart black and white">
            <a:extLst>
              <a:ext uri="{FF2B5EF4-FFF2-40B4-BE49-F238E27FC236}">
                <a16:creationId xmlns:a16="http://schemas.microsoft.com/office/drawing/2014/main" id="{3BAD402D-BA5C-4FB8-9788-A016D5772274}"/>
              </a:ext>
            </a:extLst>
          </p:cNvPr>
          <p:cNvPicPr/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0634" y="8174159"/>
            <a:ext cx="784225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Picture 138" descr="C:\Users\hbaraks.SAET\AppData\Local\Microsoft\Windows\INetCache\Content.MSO\B173A1B8.tmp">
            <a:extLst>
              <a:ext uri="{FF2B5EF4-FFF2-40B4-BE49-F238E27FC236}">
                <a16:creationId xmlns:a16="http://schemas.microsoft.com/office/drawing/2014/main" id="{3DFA94E5-D1DE-4D07-98F8-53E5DEECCE4D}"/>
              </a:ext>
            </a:extLst>
          </p:cNvPr>
          <p:cNvPicPr/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2" t="19556" r="23111" b="21333"/>
          <a:stretch/>
        </p:blipFill>
        <p:spPr bwMode="auto">
          <a:xfrm>
            <a:off x="8788754" y="5846895"/>
            <a:ext cx="592269" cy="7356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4" name="Picture 143" descr="Image result for aims and objectives clipart black and white">
            <a:extLst>
              <a:ext uri="{FF2B5EF4-FFF2-40B4-BE49-F238E27FC236}">
                <a16:creationId xmlns:a16="http://schemas.microsoft.com/office/drawing/2014/main" id="{55CC21ED-42DB-44AF-8406-AB91694BF1AD}"/>
              </a:ext>
            </a:extLst>
          </p:cNvPr>
          <p:cNvPicPr/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70" t="15356" r="15384" b="24287"/>
          <a:stretch/>
        </p:blipFill>
        <p:spPr bwMode="auto">
          <a:xfrm>
            <a:off x="8468609" y="6694979"/>
            <a:ext cx="517020" cy="37457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5" name="Picture 144" descr="C:\Users\hbaraks.SAET\AppData\Local\Microsoft\Windows\INetCache\Content.MSO\C96812CF.tmp">
            <a:extLst>
              <a:ext uri="{FF2B5EF4-FFF2-40B4-BE49-F238E27FC236}">
                <a16:creationId xmlns:a16="http://schemas.microsoft.com/office/drawing/2014/main" id="{33C2093D-D957-436A-9C48-4FF26B1D8D88}"/>
              </a:ext>
            </a:extLst>
          </p:cNvPr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9376" y="8869333"/>
            <a:ext cx="570443" cy="4404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Picture 145" descr="C:\Users\hbaraks.SAET\AppData\Local\Microsoft\Windows\INetCache\Content.MSO\12D834B5.tmp">
            <a:extLst>
              <a:ext uri="{FF2B5EF4-FFF2-40B4-BE49-F238E27FC236}">
                <a16:creationId xmlns:a16="http://schemas.microsoft.com/office/drawing/2014/main" id="{05848F23-0259-46C7-90D6-66056A745157}"/>
              </a:ext>
            </a:extLst>
          </p:cNvPr>
          <p:cNvPicPr/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396" y="9647622"/>
            <a:ext cx="657513" cy="6527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Picture 146" descr="C:\Users\hbaraks.SAET\AppData\Local\Microsoft\Windows\INetCache\Content.MSO\EE5D3D8B.tmp">
            <a:extLst>
              <a:ext uri="{FF2B5EF4-FFF2-40B4-BE49-F238E27FC236}">
                <a16:creationId xmlns:a16="http://schemas.microsoft.com/office/drawing/2014/main" id="{D864864F-1412-426D-BB23-1038FF0A65A0}"/>
              </a:ext>
            </a:extLst>
          </p:cNvPr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133" y="9711434"/>
            <a:ext cx="624421" cy="6213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Picture 147" descr="C:\Users\hbaraks.SAET\AppData\Local\Microsoft\Windows\INetCache\Content.MSO\D12CFAD1.tmp">
            <a:extLst>
              <a:ext uri="{FF2B5EF4-FFF2-40B4-BE49-F238E27FC236}">
                <a16:creationId xmlns:a16="http://schemas.microsoft.com/office/drawing/2014/main" id="{B4449061-609F-480E-89A0-4C897535D5A5}"/>
              </a:ext>
            </a:extLst>
          </p:cNvPr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3123" y="10367728"/>
            <a:ext cx="5619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Picture 148" descr="Image result for marketing mix clipart black and white">
            <a:extLst>
              <a:ext uri="{FF2B5EF4-FFF2-40B4-BE49-F238E27FC236}">
                <a16:creationId xmlns:a16="http://schemas.microsoft.com/office/drawing/2014/main" id="{F0435E3C-7C96-403E-8F47-A03E57AF1604}"/>
              </a:ext>
            </a:extLst>
          </p:cNvPr>
          <p:cNvPicPr/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531" y="10301218"/>
            <a:ext cx="79057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Picture 149" descr="C:\Users\hbaraks.SAET\AppData\Local\Microsoft\Windows\INetCache\Content.MSO\FCE4E85C.tmp">
            <a:extLst>
              <a:ext uri="{FF2B5EF4-FFF2-40B4-BE49-F238E27FC236}">
                <a16:creationId xmlns:a16="http://schemas.microsoft.com/office/drawing/2014/main" id="{9C8FC081-BAE5-4394-BDEC-03D7EEBCF143}"/>
              </a:ext>
            </a:extLst>
          </p:cNvPr>
          <p:cNvPicPr/>
          <p:nvPr/>
        </p:nvPicPr>
        <p:blipFill rotWithShape="1"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21" b="13362"/>
          <a:stretch/>
        </p:blipFill>
        <p:spPr bwMode="auto">
          <a:xfrm>
            <a:off x="4879556" y="10362225"/>
            <a:ext cx="809903" cy="6527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1" name="Picture 150" descr="C:\Users\hbaraks.SAET\AppData\Local\Microsoft\Windows\INetCache\Content.MSO\4ED7DACA.tmp">
            <a:extLst>
              <a:ext uri="{FF2B5EF4-FFF2-40B4-BE49-F238E27FC236}">
                <a16:creationId xmlns:a16="http://schemas.microsoft.com/office/drawing/2014/main" id="{CB12EF77-A87E-4D62-8ED8-5D75D3AC33D5}"/>
              </a:ext>
            </a:extLst>
          </p:cNvPr>
          <p:cNvPicPr/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377" y="10456743"/>
            <a:ext cx="547046" cy="575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Picture 151" descr="C:\Users\hbaraks.SAET\AppData\Local\Microsoft\Windows\INetCache\Content.MSO\A1696D68.tmp">
            <a:extLst>
              <a:ext uri="{FF2B5EF4-FFF2-40B4-BE49-F238E27FC236}">
                <a16:creationId xmlns:a16="http://schemas.microsoft.com/office/drawing/2014/main" id="{1F573277-03E8-4EAE-B7CA-ECCB496146DC}"/>
              </a:ext>
            </a:extLst>
          </p:cNvPr>
          <p:cNvPicPr/>
          <p:nvPr/>
        </p:nvPicPr>
        <p:blipFill rotWithShape="1"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40"/>
          <a:stretch/>
        </p:blipFill>
        <p:spPr bwMode="auto">
          <a:xfrm>
            <a:off x="3612092" y="8209899"/>
            <a:ext cx="602672" cy="6113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3" name="Picture 152" descr="C:\Users\hbaraks.SAET\AppData\Local\Microsoft\Windows\INetCache\Content.MSO\B8C3FFB6.tmp">
            <a:extLst>
              <a:ext uri="{FF2B5EF4-FFF2-40B4-BE49-F238E27FC236}">
                <a16:creationId xmlns:a16="http://schemas.microsoft.com/office/drawing/2014/main" id="{327338BA-F65A-44B6-A88D-FC207DE838B5}"/>
              </a:ext>
            </a:extLst>
          </p:cNvPr>
          <p:cNvPicPr/>
          <p:nvPr/>
        </p:nvPicPr>
        <p:blipFill rotWithShape="1"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55" t="20000" r="23111" b="32444"/>
          <a:stretch/>
        </p:blipFill>
        <p:spPr bwMode="auto">
          <a:xfrm>
            <a:off x="2404587" y="8141206"/>
            <a:ext cx="811530" cy="723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4" name="Picture 153" descr="Image result for business clipart black and white">
            <a:extLst>
              <a:ext uri="{FF2B5EF4-FFF2-40B4-BE49-F238E27FC236}">
                <a16:creationId xmlns:a16="http://schemas.microsoft.com/office/drawing/2014/main" id="{DDD78651-4372-4F45-95B1-AA1195584DE0}"/>
              </a:ext>
            </a:extLst>
          </p:cNvPr>
          <p:cNvPicPr/>
          <p:nvPr/>
        </p:nvPicPr>
        <p:blipFill rotWithShape="1"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08" b="10577"/>
          <a:stretch/>
        </p:blipFill>
        <p:spPr bwMode="auto">
          <a:xfrm>
            <a:off x="8243703" y="9880822"/>
            <a:ext cx="1275080" cy="7905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6" name="Picture 155" descr="C:\Users\hbaraks.SAET\AppData\Local\Microsoft\Windows\INetCache\Content.MSO\BDBF49FB.tmp">
            <a:extLst>
              <a:ext uri="{FF2B5EF4-FFF2-40B4-BE49-F238E27FC236}">
                <a16:creationId xmlns:a16="http://schemas.microsoft.com/office/drawing/2014/main" id="{B486224C-4663-48EC-BCF9-6919F24F4B63}"/>
              </a:ext>
            </a:extLst>
          </p:cNvPr>
          <p:cNvPicPr/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385" y="11810516"/>
            <a:ext cx="707441" cy="695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Picture 156" descr="C:\Users\hbaraks.SAET\AppData\Local\Microsoft\Windows\INetCache\Content.MSO\BDDF70C1.tmp">
            <a:extLst>
              <a:ext uri="{FF2B5EF4-FFF2-40B4-BE49-F238E27FC236}">
                <a16:creationId xmlns:a16="http://schemas.microsoft.com/office/drawing/2014/main" id="{CBBE32A2-B25F-420E-976A-90B06C46F380}"/>
              </a:ext>
            </a:extLst>
          </p:cNvPr>
          <p:cNvPicPr/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722" y="12640183"/>
            <a:ext cx="628650" cy="62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Picture 157" descr="Image result for business plans clipart black and white">
            <a:extLst>
              <a:ext uri="{FF2B5EF4-FFF2-40B4-BE49-F238E27FC236}">
                <a16:creationId xmlns:a16="http://schemas.microsoft.com/office/drawing/2014/main" id="{865929C9-B4E9-4E1D-A0E9-81AB7A6D65FA}"/>
              </a:ext>
            </a:extLst>
          </p:cNvPr>
          <p:cNvPicPr/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846" y="11861412"/>
            <a:ext cx="766967" cy="616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Picture 158" descr="C:\Users\hbaraks.SAET\AppData\Local\Microsoft\Windows\INetCache\Content.MSO\6ACEED0C.tmp">
            <a:extLst>
              <a:ext uri="{FF2B5EF4-FFF2-40B4-BE49-F238E27FC236}">
                <a16:creationId xmlns:a16="http://schemas.microsoft.com/office/drawing/2014/main" id="{7F909F7E-71F9-49AA-90B9-72C731BC504B}"/>
              </a:ext>
            </a:extLst>
          </p:cNvPr>
          <p:cNvPicPr/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953" y="12518074"/>
            <a:ext cx="585071" cy="6836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Picture 159" descr="C:\Users\hbaraks.SAET\AppData\Local\Microsoft\Windows\INetCache\Content.MSO\CE8432FA.tmp">
            <a:extLst>
              <a:ext uri="{FF2B5EF4-FFF2-40B4-BE49-F238E27FC236}">
                <a16:creationId xmlns:a16="http://schemas.microsoft.com/office/drawing/2014/main" id="{9B05661C-961C-4233-8F83-DE7BFB0FB7F6}"/>
              </a:ext>
            </a:extLst>
          </p:cNvPr>
          <p:cNvPicPr/>
          <p:nvPr/>
        </p:nvPicPr>
        <p:blipFill rotWithShape="1"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39"/>
          <a:stretch/>
        </p:blipFill>
        <p:spPr bwMode="auto">
          <a:xfrm>
            <a:off x="6471423" y="11949855"/>
            <a:ext cx="523804" cy="46351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1" name="Picture 160" descr="Image result for Sterling cash flow clipart black and white">
            <a:extLst>
              <a:ext uri="{FF2B5EF4-FFF2-40B4-BE49-F238E27FC236}">
                <a16:creationId xmlns:a16="http://schemas.microsoft.com/office/drawing/2014/main" id="{DABE93C6-165B-419B-B7E4-A953271007C0}"/>
              </a:ext>
            </a:extLst>
          </p:cNvPr>
          <p:cNvPicPr/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682" y="12521262"/>
            <a:ext cx="732712" cy="691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Picture 161" descr="C:\Users\hbaraks.SAET\AppData\Local\Microsoft\Windows\INetCache\Content.MSO\E38B3239.tmp">
            <a:extLst>
              <a:ext uri="{FF2B5EF4-FFF2-40B4-BE49-F238E27FC236}">
                <a16:creationId xmlns:a16="http://schemas.microsoft.com/office/drawing/2014/main" id="{B1542EC9-212F-4563-9D28-C8DD1E0FDEE0}"/>
              </a:ext>
            </a:extLst>
          </p:cNvPr>
          <p:cNvPicPr/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90" y="13315474"/>
            <a:ext cx="695325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Picture 162" descr="Image result for sources of finance clipart black and white">
            <a:extLst>
              <a:ext uri="{FF2B5EF4-FFF2-40B4-BE49-F238E27FC236}">
                <a16:creationId xmlns:a16="http://schemas.microsoft.com/office/drawing/2014/main" id="{DCBF1664-5DCF-4390-9528-F714E2D42B48}"/>
              </a:ext>
            </a:extLst>
          </p:cNvPr>
          <p:cNvPicPr/>
          <p:nvPr/>
        </p:nvPicPr>
        <p:blipFill rotWithShape="1"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63"/>
          <a:stretch/>
        </p:blipFill>
        <p:spPr bwMode="auto">
          <a:xfrm>
            <a:off x="8725620" y="13612073"/>
            <a:ext cx="733425" cy="7600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4" name="Picture 163" descr="Image result for profit clipart black and white">
            <a:extLst>
              <a:ext uri="{FF2B5EF4-FFF2-40B4-BE49-F238E27FC236}">
                <a16:creationId xmlns:a16="http://schemas.microsoft.com/office/drawing/2014/main" id="{68B4CA13-2FD7-42D8-87F6-4C6CA37B67D7}"/>
              </a:ext>
            </a:extLst>
          </p:cNvPr>
          <p:cNvPicPr/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148" y="14061877"/>
            <a:ext cx="590550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Picture 164" descr="Related image">
            <a:extLst>
              <a:ext uri="{FF2B5EF4-FFF2-40B4-BE49-F238E27FC236}">
                <a16:creationId xmlns:a16="http://schemas.microsoft.com/office/drawing/2014/main" id="{2AB26410-C223-485F-A793-83FC3C79AD3B}"/>
              </a:ext>
            </a:extLst>
          </p:cNvPr>
          <p:cNvPicPr/>
          <p:nvPr/>
        </p:nvPicPr>
        <p:blipFill rotWithShape="1"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95" b="37193"/>
          <a:stretch/>
        </p:blipFill>
        <p:spPr bwMode="auto">
          <a:xfrm>
            <a:off x="2910113" y="14111846"/>
            <a:ext cx="1911818" cy="3944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6" name="Picture 165" descr="C:\Users\hbaraks.SAET\AppData\Local\Microsoft\Windows\INetCache\Content.MSO\13493B92.tmp">
            <a:extLst>
              <a:ext uri="{FF2B5EF4-FFF2-40B4-BE49-F238E27FC236}">
                <a16:creationId xmlns:a16="http://schemas.microsoft.com/office/drawing/2014/main" id="{FA34832B-594B-45F5-B376-A721CC4AFE2B}"/>
              </a:ext>
            </a:extLst>
          </p:cNvPr>
          <p:cNvPicPr/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18" y="15471475"/>
            <a:ext cx="738862" cy="784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Picture 166" descr="C:\Users\hbaraks.SAET\AppData\Local\Microsoft\Windows\INetCache\Content.MSO\32CA3170.tmp">
            <a:extLst>
              <a:ext uri="{FF2B5EF4-FFF2-40B4-BE49-F238E27FC236}">
                <a16:creationId xmlns:a16="http://schemas.microsoft.com/office/drawing/2014/main" id="{1124A482-E9C0-4622-A5A8-54B1B45E810F}"/>
              </a:ext>
            </a:extLst>
          </p:cNvPr>
          <p:cNvPicPr/>
          <p:nvPr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072" y="16168552"/>
            <a:ext cx="838200" cy="966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Picture 167" descr="C:\Users\hbaraks.SAET\AppData\Local\Microsoft\Windows\INetCache\Content.MSO\11D848FE.tmp">
            <a:extLst>
              <a:ext uri="{FF2B5EF4-FFF2-40B4-BE49-F238E27FC236}">
                <a16:creationId xmlns:a16="http://schemas.microsoft.com/office/drawing/2014/main" id="{B2644536-1971-4464-BE2E-D73D433A111A}"/>
              </a:ext>
            </a:extLst>
          </p:cNvPr>
          <p:cNvPicPr/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433" y="14708536"/>
            <a:ext cx="1001875" cy="6631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Picture 168" descr="C:\Users\hbaraks.SAET\AppData\Local\Microsoft\Windows\INetCache\Content.MSO\4BACDDBC.tmp">
            <a:extLst>
              <a:ext uri="{FF2B5EF4-FFF2-40B4-BE49-F238E27FC236}">
                <a16:creationId xmlns:a16="http://schemas.microsoft.com/office/drawing/2014/main" id="{C3D5DE56-700A-4D42-8D28-ABF97401E9F4}"/>
              </a:ext>
            </a:extLst>
          </p:cNvPr>
          <p:cNvPicPr/>
          <p:nvPr/>
        </p:nvPicPr>
        <p:blipFill rotWithShape="1"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44" r="28169"/>
          <a:stretch/>
        </p:blipFill>
        <p:spPr bwMode="auto">
          <a:xfrm>
            <a:off x="6191223" y="14786414"/>
            <a:ext cx="523875" cy="6813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0" name="Picture 169" descr="Related image">
            <a:extLst>
              <a:ext uri="{FF2B5EF4-FFF2-40B4-BE49-F238E27FC236}">
                <a16:creationId xmlns:a16="http://schemas.microsoft.com/office/drawing/2014/main" id="{523C4FEF-524B-4B60-ACEE-A495904432BA}"/>
              </a:ext>
            </a:extLst>
          </p:cNvPr>
          <p:cNvPicPr/>
          <p:nvPr/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8101" y="15477472"/>
            <a:ext cx="747542" cy="8498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Picture 170" descr="C:\Users\hbaraks.SAET\AppData\Local\Microsoft\Windows\INetCache\Content.MSO\A2342923.tmp">
            <a:extLst>
              <a:ext uri="{FF2B5EF4-FFF2-40B4-BE49-F238E27FC236}">
                <a16:creationId xmlns:a16="http://schemas.microsoft.com/office/drawing/2014/main" id="{8D196EED-C1CB-4D78-B705-01709750A2C5}"/>
              </a:ext>
            </a:extLst>
          </p:cNvPr>
          <p:cNvPicPr/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904" y="16323017"/>
            <a:ext cx="962025" cy="59944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Oval 179">
            <a:extLst>
              <a:ext uri="{FF2B5EF4-FFF2-40B4-BE49-F238E27FC236}">
                <a16:creationId xmlns:a16="http://schemas.microsoft.com/office/drawing/2014/main" id="{D6888F43-109F-4AF6-B46F-13D6B99F2BD2}"/>
              </a:ext>
            </a:extLst>
          </p:cNvPr>
          <p:cNvSpPr/>
          <p:nvPr/>
        </p:nvSpPr>
        <p:spPr>
          <a:xfrm>
            <a:off x="7463699" y="8846084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2" name="Picture 171" descr="C:\Users\hbaraks.SAET\AppData\Local\Microsoft\Windows\INetCache\Content.MSO\31441216.tmp">
            <a:extLst>
              <a:ext uri="{FF2B5EF4-FFF2-40B4-BE49-F238E27FC236}">
                <a16:creationId xmlns:a16="http://schemas.microsoft.com/office/drawing/2014/main" id="{3CFBF0EE-5D5F-464B-96BC-F985E350008D}"/>
              </a:ext>
            </a:extLst>
          </p:cNvPr>
          <p:cNvPicPr/>
          <p:nvPr/>
        </p:nvPicPr>
        <p:blipFill rotWithShape="1"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80" b="16410"/>
          <a:stretch/>
        </p:blipFill>
        <p:spPr bwMode="auto">
          <a:xfrm>
            <a:off x="7096349" y="16462596"/>
            <a:ext cx="1274445" cy="7334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1" name="TextBox 180">
            <a:extLst>
              <a:ext uri="{FF2B5EF4-FFF2-40B4-BE49-F238E27FC236}">
                <a16:creationId xmlns:a16="http://schemas.microsoft.com/office/drawing/2014/main" id="{1E2D4D05-4A6A-4CAC-A009-1AF8B6AAE814}"/>
              </a:ext>
            </a:extLst>
          </p:cNvPr>
          <p:cNvSpPr txBox="1"/>
          <p:nvPr/>
        </p:nvSpPr>
        <p:spPr>
          <a:xfrm>
            <a:off x="7478009" y="8950054"/>
            <a:ext cx="841074" cy="82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11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86474134-E514-44E0-8152-D9247AADCAB2}"/>
              </a:ext>
            </a:extLst>
          </p:cNvPr>
          <p:cNvSpPr txBox="1"/>
          <p:nvPr/>
        </p:nvSpPr>
        <p:spPr>
          <a:xfrm>
            <a:off x="7473064" y="8887206"/>
            <a:ext cx="841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YEAR</a:t>
            </a:r>
          </a:p>
        </p:txBody>
      </p:sp>
      <p:pic>
        <p:nvPicPr>
          <p:cNvPr id="19" name="Picture 18" descr="A picture containing text, book&#10;&#10;Description automatically generated">
            <a:extLst>
              <a:ext uri="{FF2B5EF4-FFF2-40B4-BE49-F238E27FC236}">
                <a16:creationId xmlns:a16="http://schemas.microsoft.com/office/drawing/2014/main" id="{BDC7A06B-DA62-480E-A6B8-0B6E20BCF389}"/>
              </a:ext>
            </a:extLst>
          </p:cNvPr>
          <p:cNvPicPr>
            <a:picLocks noChangeAspect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570" y="257571"/>
            <a:ext cx="1480522" cy="1716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36A30A0DC28843A9773876CBC6ADA5" ma:contentTypeVersion="7" ma:contentTypeDescription="Create a new document." ma:contentTypeScope="" ma:versionID="4c73de2b08f0ee0f30188c24cb9597be">
  <xsd:schema xmlns:xsd="http://www.w3.org/2001/XMLSchema" xmlns:xs="http://www.w3.org/2001/XMLSchema" xmlns:p="http://schemas.microsoft.com/office/2006/metadata/properties" xmlns:ns3="8183fa3b-a94d-42ba-b3ee-9ec15a373a68" xmlns:ns4="0211a9f7-976a-4ea9-a934-bbf83387e02b" targetNamespace="http://schemas.microsoft.com/office/2006/metadata/properties" ma:root="true" ma:fieldsID="90b5b2383628051c710f123438e28f65" ns3:_="" ns4:_="">
    <xsd:import namespace="8183fa3b-a94d-42ba-b3ee-9ec15a373a68"/>
    <xsd:import namespace="0211a9f7-976a-4ea9-a934-bbf83387e02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83fa3b-a94d-42ba-b3ee-9ec15a373a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11a9f7-976a-4ea9-a934-bbf83387e02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E68A9B-EEE2-4F32-959B-7E390FA767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83fa3b-a94d-42ba-b3ee-9ec15a373a68"/>
    <ds:schemaRef ds:uri="0211a9f7-976a-4ea9-a934-bbf83387e0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3499AF-77B2-4DEF-AF39-94E051EA217A}">
  <ds:schemaRefs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8183fa3b-a94d-42ba-b3ee-9ec15a373a68"/>
    <ds:schemaRef ds:uri="http://purl.org/dc/dcmitype/"/>
    <ds:schemaRef ds:uri="http://schemas.microsoft.com/office/infopath/2007/PartnerControls"/>
    <ds:schemaRef ds:uri="0211a9f7-976a-4ea9-a934-bbf83387e02b"/>
  </ds:schemaRefs>
</ds:datastoreItem>
</file>

<file path=customXml/itemProps3.xml><?xml version="1.0" encoding="utf-8"?>
<ds:datastoreItem xmlns:ds="http://schemas.openxmlformats.org/officeDocument/2006/customXml" ds:itemID="{188C6C23-FB01-4FCF-AD69-716582B6C3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14865</TotalTime>
  <Words>187</Words>
  <Application>Microsoft Office PowerPoint</Application>
  <PresentationFormat>Custom</PresentationFormat>
  <Paragraphs>56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Dunford</dc:creator>
  <cp:lastModifiedBy>C Dunford</cp:lastModifiedBy>
  <cp:revision>259</cp:revision>
  <cp:lastPrinted>2019-10-07T07:04:47Z</cp:lastPrinted>
  <dcterms:created xsi:type="dcterms:W3CDTF">2018-02-08T08:28:53Z</dcterms:created>
  <dcterms:modified xsi:type="dcterms:W3CDTF">2020-09-21T09:19:06Z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0x0101002E36A30A0DC28843A9773876CBC6ADA5</vt:lpwstr>
  </property>
</Properties>
</file>