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C7052-3AD1-46BE-A2B4-E227FBFFE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72ADA-C8D1-48DF-B82A-729C9BB13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C1FD6-1F5B-4045-8655-80A658AB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37B32-13E6-4320-AC29-C057C8AB0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25B0E-3A8F-4D99-9597-3F4B9C68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5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A2C49-6C6B-4B69-82D9-AB31EF22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13312-C4D8-457D-9BA6-00B0A1E97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6B84B-5277-4E14-BB12-F028270A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DE39D-7581-4618-8B93-8892FEC06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FFC7D-5E71-468A-9247-7171A8FD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1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73B24C-021C-4DB7-AF82-401F6EF08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DA19AB-6DB0-4C2C-A581-600DB7BE0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7886A-F746-4D7B-92BA-F4D4F4DB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8467-77B1-487C-A675-F57F7BB7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5447A-9DDF-4B94-AF3B-47EAAF1ED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64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0ECA-0C31-44D4-AEF2-2C3A4DE65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62DD4-4707-41ED-B783-03B9873A7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89F6F-747C-4F45-B2A2-702539726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9EBB2-D1E0-4DF2-94AD-6145F72A7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22213-011A-460C-8C1F-02A2AFEC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18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2703C-D11E-4FA7-9D5D-8FBA8F76E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91901-65D0-42B2-8690-4572375B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1F301-95C3-45B9-8DAA-5C8D86154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968CA-6C7B-4142-ABB6-651724BB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43C8C-5696-4CD2-BFEA-07A98200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00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9460A-9142-414D-9DC0-1EA1D514B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0A875-D2BB-4EAD-92CC-FB090A6E3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1DF19-94C7-4B28-BBF9-818E14667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5ADB8-AE55-4CC0-AE46-0D95A9A4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57E9C-EB26-4EBF-B0A8-848521CA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12DD2-5054-4A71-ACD6-F42CAF52D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28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14A60-B8C9-4648-9A03-A07519E1B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F4EF9-914A-42AD-A224-3E1B9D6BC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8EE8F1-E609-400C-8FFB-AC171B33F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D9FB-33EA-47CD-978B-DB7F615F5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2F393-7C47-4682-82EC-113B0B080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21CD6E-4A4D-40C6-A3BB-7918107A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C54544-A374-4603-83D2-CC930AFC1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6A326D-A81B-464E-AF96-8B5A6CD4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15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1D5E-5E2F-40C4-B964-61E7527E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3E0B54-2A28-40D7-B33D-FFEC0742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D8573A-E351-4B8C-9B72-56D1ADA99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62CB8-EFB7-4637-9E22-CD5EE53F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19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133BBA-5BBE-4FF4-A318-180013DA0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F652C6-74D0-4727-A4AB-9190CC8E2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60439-1DAD-485E-932F-3A090F90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73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DA37-9E26-4040-BBAE-2CE00F937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061A5-5454-4B79-803B-EA4C3E345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3576-941D-429C-B8E6-1A671578B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4169B-71BA-43A5-989B-E747F134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A7FB9-DE6F-4DB0-B834-0128858A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86615-DE23-4683-B2C2-481F1FFA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8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5AC5E-6291-445B-80DB-50EC91D45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55A2B-9AA5-4323-AB48-F216D12103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32073C-E846-4422-B1C4-BFB707828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4F8A-576A-4205-8AC2-6D5279774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E1843-A566-4FE5-B3A8-F6EF4D6E1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C0E55-DEB6-4100-B838-F823298E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49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A7443D-E0FC-449C-B78A-E6917D9B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B869B-8033-4739-83DD-817FFC0A6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169B-5776-4598-9079-A64E7DC18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108F-6561-4EEE-AEE1-8622B33BFED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211D4-DCAF-4061-BA2B-D5B340EA0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FD5D4-42BE-43DE-A0DA-9ABD93392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0CCC4-5A68-4C48-BCC8-AC97249D79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95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18519"/>
              </p:ext>
            </p:extLst>
          </p:nvPr>
        </p:nvGraphicFramePr>
        <p:xfrm>
          <a:off x="336884" y="319089"/>
          <a:ext cx="11563963" cy="7696708"/>
        </p:xfrm>
        <a:graphic>
          <a:graphicData uri="http://schemas.openxmlformats.org/drawingml/2006/table">
            <a:tbl>
              <a:tblPr firstRow="1" firstCol="1" bandRow="1"/>
              <a:tblGrid>
                <a:gridCol w="1891507">
                  <a:extLst>
                    <a:ext uri="{9D8B030D-6E8A-4147-A177-3AD203B41FA5}">
                      <a16:colId xmlns:a16="http://schemas.microsoft.com/office/drawing/2014/main" val="4066021477"/>
                    </a:ext>
                  </a:extLst>
                </a:gridCol>
                <a:gridCol w="1932086">
                  <a:extLst>
                    <a:ext uri="{9D8B030D-6E8A-4147-A177-3AD203B41FA5}">
                      <a16:colId xmlns:a16="http://schemas.microsoft.com/office/drawing/2014/main" val="2145240920"/>
                    </a:ext>
                  </a:extLst>
                </a:gridCol>
                <a:gridCol w="1759994">
                  <a:extLst>
                    <a:ext uri="{9D8B030D-6E8A-4147-A177-3AD203B41FA5}">
                      <a16:colId xmlns:a16="http://schemas.microsoft.com/office/drawing/2014/main" val="1571769510"/>
                    </a:ext>
                  </a:extLst>
                </a:gridCol>
                <a:gridCol w="2074119">
                  <a:extLst>
                    <a:ext uri="{9D8B030D-6E8A-4147-A177-3AD203B41FA5}">
                      <a16:colId xmlns:a16="http://schemas.microsoft.com/office/drawing/2014/main" val="1177879632"/>
                    </a:ext>
                  </a:extLst>
                </a:gridCol>
                <a:gridCol w="2065101">
                  <a:extLst>
                    <a:ext uri="{9D8B030D-6E8A-4147-A177-3AD203B41FA5}">
                      <a16:colId xmlns:a16="http://schemas.microsoft.com/office/drawing/2014/main" val="1236400248"/>
                    </a:ext>
                  </a:extLst>
                </a:gridCol>
                <a:gridCol w="1841156">
                  <a:extLst>
                    <a:ext uri="{9D8B030D-6E8A-4147-A177-3AD203B41FA5}">
                      <a16:colId xmlns:a16="http://schemas.microsoft.com/office/drawing/2014/main" val="2238954253"/>
                    </a:ext>
                  </a:extLst>
                </a:gridCol>
              </a:tblGrid>
              <a:tr h="14313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AUTUMN TERM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SPRING TERM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SUMMER TERM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30557"/>
                  </a:ext>
                </a:extLst>
              </a:tr>
              <a:tr h="143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 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 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 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 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 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 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286467"/>
                  </a:ext>
                </a:extLst>
              </a:tr>
              <a:tr h="28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Exploring Worldviews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Dharmic Religions 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Hinduism</a:t>
                      </a:r>
                      <a:endParaRPr lang="en-GB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Dharmic  Religions ** Sikhism</a:t>
                      </a:r>
                      <a:endParaRPr lang="en-GB" sz="12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Month of Mindfulness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Dharmic Religions 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Buddhism </a:t>
                      </a:r>
                      <a:endParaRPr lang="en-GB" sz="12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Spirited Arts Competition  and Inspirational People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PROJECT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2458"/>
                  </a:ext>
                </a:extLst>
              </a:tr>
              <a:tr h="36627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What is a world view and what different worldview lenses are there? </a:t>
                      </a:r>
                    </a:p>
                    <a:p>
                      <a:pPr marL="228600" indent="-2286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my worldview?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Exploring Worldviews –What is a philosophers worldview?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3.What is a Theologians worldview? Monotheists and Polytheists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 What is a Dharmic worldview? (Introduction to what they will learn this year)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What is an agnostic, atheist, and anti-theist?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What is a Humanist worldview?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What is a sociologists worldview?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Worldviews perspectives on: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The existence of the God of Classical Theism </a:t>
                      </a: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What beliefs do Hindu’s have?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Trimurti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Other Hindu Gods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Why Hindus worship certain Gods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Hindu God artistic depictions and symbolism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Hindu Creation Story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How do Hindu’s express their faith?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Hindu Festivals - Holi and Diwali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Hindu worship  - puja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Worldview perspectives on: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Caste System in India past and present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Treatment of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Dalits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/untouchables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Gandhi and the Caste System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Who was Guru Nanak and what significance do the other Guru’s have?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Guru Nanak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other Gurus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Festival of Baisakhi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Guru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Granth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Sahib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Gurdwara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5K’s and the Khalsa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  What key beliefs do Sikhs’ have?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Seva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self-less service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Langar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Worldviews perspectives on:</a:t>
                      </a:r>
                    </a:p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Influence of Sikh culture in Britain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challenges faced by Sikhs in Britain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What is mindfulness and how can it help to still the mind?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Mindful breathing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Approaching our minds with kindness and curiosity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Strong and weak silence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Mindfulness and stress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Mindful sitting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Mindful speech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Mindful meditation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Worldviews perspectives on: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28600" lv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Mindfulness and meditation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Who was Siddhartha Gautama and what  life experiences did he have?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life of Prince Siddhartha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Four Sights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Asceticism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Enlightenment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What teachings and practices did Siddhartha establish?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5775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Middle Way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5775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Noble truths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5775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Noble 8 Fold Path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5775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Wheel of Life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5775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Mandalas/meditation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5775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Buddhist symbols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5775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Worldviews perspectives on:</a:t>
                      </a:r>
                    </a:p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Buddha’s teachings  and their value in our world today  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07" marR="410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What is the Spirited Arts Competition?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 panose="020F0502020204030204" pitchFamily="34" charset="0"/>
                        <a:buAutoNum type="arabicPeriod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spirituality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 panose="020F0502020204030204" pitchFamily="34" charset="0"/>
                        <a:buAutoNum type="arabicPeriod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do you find spiritual?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 panose="020F0502020204030204" pitchFamily="34" charset="0"/>
                        <a:buAutoNum type="arabicPeriod"/>
                      </a:pPr>
                      <a:r>
                        <a:rPr lang="en-GB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Different worldviews and spirituality 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 panose="020F0502020204030204" pitchFamily="34" charset="0"/>
                        <a:buAutoNum type="arabicPeriod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Look at key themes and set up in class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Students complete for HW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Judged in school competition and winners sent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away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17593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749212" y="59323"/>
            <a:ext cx="38608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 7 RPE CURRICULUM MAP 2023-2024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584005-7657-4171-B8DA-2950B630DDBC}"/>
              </a:ext>
            </a:extLst>
          </p:cNvPr>
          <p:cNvSpPr txBox="1"/>
          <p:nvPr/>
        </p:nvSpPr>
        <p:spPr>
          <a:xfrm>
            <a:off x="7610076" y="0"/>
            <a:ext cx="41848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highlight>
                  <a:srgbClr val="00FF00"/>
                </a:highlight>
              </a:rPr>
              <a:t>** Assessment: 4 knowledge questions 1 essay question</a:t>
            </a:r>
          </a:p>
        </p:txBody>
      </p:sp>
    </p:spTree>
    <p:extLst>
      <p:ext uri="{BB962C8B-B14F-4D97-AF65-F5344CB8AC3E}">
        <p14:creationId xmlns:p14="http://schemas.microsoft.com/office/powerpoint/2010/main" val="72296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21849"/>
              </p:ext>
            </p:extLst>
          </p:nvPr>
        </p:nvGraphicFramePr>
        <p:xfrm>
          <a:off x="276726" y="290945"/>
          <a:ext cx="11775574" cy="7464268"/>
        </p:xfrm>
        <a:graphic>
          <a:graphicData uri="http://schemas.openxmlformats.org/drawingml/2006/table">
            <a:tbl>
              <a:tblPr firstRow="1" firstCol="1" bandRow="1"/>
              <a:tblGrid>
                <a:gridCol w="1936122">
                  <a:extLst>
                    <a:ext uri="{9D8B030D-6E8A-4147-A177-3AD203B41FA5}">
                      <a16:colId xmlns:a16="http://schemas.microsoft.com/office/drawing/2014/main" val="283104552"/>
                    </a:ext>
                  </a:extLst>
                </a:gridCol>
                <a:gridCol w="1805030">
                  <a:extLst>
                    <a:ext uri="{9D8B030D-6E8A-4147-A177-3AD203B41FA5}">
                      <a16:colId xmlns:a16="http://schemas.microsoft.com/office/drawing/2014/main" val="1181830968"/>
                    </a:ext>
                  </a:extLst>
                </a:gridCol>
                <a:gridCol w="2291032">
                  <a:extLst>
                    <a:ext uri="{9D8B030D-6E8A-4147-A177-3AD203B41FA5}">
                      <a16:colId xmlns:a16="http://schemas.microsoft.com/office/drawing/2014/main" val="674653436"/>
                    </a:ext>
                  </a:extLst>
                </a:gridCol>
                <a:gridCol w="1894555">
                  <a:extLst>
                    <a:ext uri="{9D8B030D-6E8A-4147-A177-3AD203B41FA5}">
                      <a16:colId xmlns:a16="http://schemas.microsoft.com/office/drawing/2014/main" val="114059386"/>
                    </a:ext>
                  </a:extLst>
                </a:gridCol>
                <a:gridCol w="1884727">
                  <a:extLst>
                    <a:ext uri="{9D8B030D-6E8A-4147-A177-3AD203B41FA5}">
                      <a16:colId xmlns:a16="http://schemas.microsoft.com/office/drawing/2014/main" val="3377173186"/>
                    </a:ext>
                  </a:extLst>
                </a:gridCol>
                <a:gridCol w="1964108">
                  <a:extLst>
                    <a:ext uri="{9D8B030D-6E8A-4147-A177-3AD203B41FA5}">
                      <a16:colId xmlns:a16="http://schemas.microsoft.com/office/drawing/2014/main" val="1848837135"/>
                    </a:ext>
                  </a:extLst>
                </a:gridCol>
              </a:tblGrid>
              <a:tr h="2322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TERM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TERM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TERM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555470"/>
                  </a:ext>
                </a:extLst>
              </a:tr>
              <a:tr h="191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 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 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135429"/>
                  </a:ext>
                </a:extLst>
              </a:tr>
              <a:tr h="398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Worldviews of Diversity and Difference</a:t>
                      </a:r>
                      <a:endParaRPr lang="en-GB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Abrahamic Religions **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Monotheism: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Judaism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Abrahamic Religions **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Monotheism:</a:t>
                      </a:r>
                      <a:endParaRPr lang="en-GB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Life of Jesus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Philosophical Worldview</a:t>
                      </a:r>
                      <a:b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Philosophy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(PROJECT)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Ethicist Worldview **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Ethics and moral living: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crime and punishment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Holocaust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(PROJECT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786495"/>
                  </a:ext>
                </a:extLst>
              </a:tr>
              <a:tr h="50835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Does “God” have a gender?   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Reasons God is beyond gender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Dharmic and Abrahamic  views on the gender of God /goddesses too? Link to Year 7 content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a Feminist Theologian why do feminist theologians  exist?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KQ: 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Does “God” have an ethnicity?</a:t>
                      </a:r>
                      <a:r>
                        <a:rPr lang="en-GB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Reasons God is beyond ethnicity or not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Dharmic and Abrahamic views on ethnicity and God.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a Black Theologian or East Asian Theologian – why do they exist?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Why are there different religious views on homosexuality?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 Law on homosexuality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diversity of dharmic and Abrahamic views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what is an LGBTQ+ theologian and why do they exist?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 is Abraham and Moses?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establishment of the Abrahamic faith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importance of Moses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What important Festivals are there in Judaism?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Shabbat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Festival of Passover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Festival of Sukkot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Festival or Purim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What key practices and rites of passage are there?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Worship in a synagogue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Jewish Food Laws (Kosher)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 and Bat Mitzvah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Jewish wedding/marriage</a:t>
                      </a:r>
                    </a:p>
                    <a:p>
                      <a:pPr marL="22860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Worldviews perspectives on: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importance of festivals  and rites of passage 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Did Jesus actually </a:t>
                      </a: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exist?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Become RAAT agents and investigate the life of Jesus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Historical Jesus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 of faith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Turin Shroud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did Jesus look like?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 perspectives on the existence of Jesus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What key events happened in the life of Jesus? </a:t>
                      </a:r>
                      <a:endParaRPr lang="en-GB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 Birth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Temptation of Christ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 Parables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 Miracles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 Crucifixion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 Resurrection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What are some of Jesus’ key teachings? </a:t>
                      </a:r>
                      <a:endParaRPr lang="en-GB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Messages from parables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Commandments 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Symbolism in the birth of Jesus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Worldviews perspectives on: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 as the son of God and miracles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What is a philosophers worldview?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Socrates, Plato and Aristotle – who were they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Plato’s Cave and its links to the key questions: what is real and are we free?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Different theories of freedom – soft and hard determinism, libertarianism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has Plato’s Cave influenced the Truman Show and the Matrix?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Philosopher Queens – important female  philosophers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Worldviews Philosophy Project: Choose a philosophical question: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Is there a God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2.Is there life after death?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3.Is there a soul?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and apply worldviews perspectives learnt in Year 7 and 8.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Theists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Atheists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Humanists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Sociologists believe about this question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What does it mean to live ethically and morally?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Worldviews perspectives on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Moral Dilemmas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moral issues: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Absolute and relative rules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10 Commandments – are they still relevant today?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Golden and Silver Rule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Utilitarianism, Egoism, Altruism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 to main ethical teachings in religions learnt in Year 7 and 8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What are the moral issues associated with crime and punishment 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Worldviews perspectives on: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Aims of punishment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prison system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Religious attitudes to crime, criminals and punishments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Death Penalty debate  - link to the views of religions studies in Year 7 and 8 so far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Why did the Holocaust happen?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Reasons for the Holocaust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victims of the Holocaust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Concentration Camps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Ghettos</a:t>
                      </a:r>
                    </a:p>
                    <a:p>
                      <a:pPr marL="45720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Famous figures of the Holocaust:</a:t>
                      </a:r>
                    </a:p>
                    <a:p>
                      <a:pPr marL="22860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Anne Frank</a:t>
                      </a:r>
                    </a:p>
                    <a:p>
                      <a:pPr marL="22860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Irena Sendler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Worldview perspectives on the existence of evil, theological and secular views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KQ:  What is evil?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Milgrim</a:t>
                      </a: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Experiment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Problem of Evil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Inconsistent Triad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can God exist if there is evil?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 was God during the Holocaust?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Should evil be forgiven? Eva </a:t>
                      </a:r>
                      <a:r>
                        <a:rPr lang="en-GB" sz="105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Korr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views of atheists theists agnostics, Humanists and antitheists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HOLOCAUST MEMORIAL PROJECT</a:t>
                      </a:r>
                    </a:p>
                  </a:txBody>
                  <a:tcPr marL="61098" marR="61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304232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81AA3123-5168-4131-8202-9D55F686A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407" y="6427"/>
            <a:ext cx="37935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lang="en-GB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RPE CURRICULUM MAP 2023-2024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FC3AD9-9502-4AD4-BB80-83C2C1A67929}"/>
              </a:ext>
            </a:extLst>
          </p:cNvPr>
          <p:cNvSpPr txBox="1"/>
          <p:nvPr/>
        </p:nvSpPr>
        <p:spPr>
          <a:xfrm>
            <a:off x="7692595" y="0"/>
            <a:ext cx="41848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highlight>
                  <a:srgbClr val="00FF00"/>
                </a:highlight>
              </a:rPr>
              <a:t>** Assessment: 4 knowledge questions 1 essay question</a:t>
            </a:r>
          </a:p>
        </p:txBody>
      </p:sp>
    </p:spTree>
    <p:extLst>
      <p:ext uri="{BB962C8B-B14F-4D97-AF65-F5344CB8AC3E}">
        <p14:creationId xmlns:p14="http://schemas.microsoft.com/office/powerpoint/2010/main" val="263861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1165</Words>
  <Application>Microsoft Office PowerPoint</Application>
  <PresentationFormat>Widescreen</PresentationFormat>
  <Paragraphs>258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Snook</dc:creator>
  <cp:lastModifiedBy>K Snook</cp:lastModifiedBy>
  <cp:revision>30</cp:revision>
  <cp:lastPrinted>2022-09-06T09:06:47Z</cp:lastPrinted>
  <dcterms:created xsi:type="dcterms:W3CDTF">2022-06-05T17:58:49Z</dcterms:created>
  <dcterms:modified xsi:type="dcterms:W3CDTF">2023-12-07T14:21:05Z</dcterms:modified>
</cp:coreProperties>
</file>